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73" r:id="rId2"/>
    <p:sldId id="280" r:id="rId3"/>
    <p:sldId id="311" r:id="rId4"/>
    <p:sldId id="325" r:id="rId5"/>
    <p:sldId id="303" r:id="rId6"/>
    <p:sldId id="335" r:id="rId7"/>
    <p:sldId id="334" r:id="rId8"/>
    <p:sldId id="333" r:id="rId9"/>
    <p:sldId id="336" r:id="rId10"/>
    <p:sldId id="337" r:id="rId11"/>
    <p:sldId id="338" r:id="rId12"/>
    <p:sldId id="339" r:id="rId13"/>
    <p:sldId id="340" r:id="rId14"/>
    <p:sldId id="341" r:id="rId15"/>
    <p:sldId id="342" r:id="rId16"/>
    <p:sldId id="343" r:id="rId17"/>
    <p:sldId id="344" r:id="rId18"/>
    <p:sldId id="345" r:id="rId19"/>
    <p:sldId id="347" r:id="rId20"/>
    <p:sldId id="348" r:id="rId21"/>
    <p:sldId id="349" r:id="rId22"/>
    <p:sldId id="324" r:id="rId2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1457" autoAdjust="0"/>
  </p:normalViewPr>
  <p:slideViewPr>
    <p:cSldViewPr snapToGrid="0">
      <p:cViewPr varScale="1">
        <p:scale>
          <a:sx n="106" d="100"/>
          <a:sy n="106" d="100"/>
        </p:scale>
        <p:origin x="792" y="7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hdphoto1.wdp>
</file>

<file path=ppt/media/image1.jpeg>
</file>

<file path=ppt/media/image10.png>
</file>

<file path=ppt/media/image2.png>
</file>

<file path=ppt/media/image3.png>
</file>

<file path=ppt/media/image4.png>
</file>

<file path=ppt/media/image5.wm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3C02DA-D499-4F04-93A2-17F2B2200ABD}" type="datetimeFigureOut">
              <a:rPr lang="it-IT" smtClean="0"/>
              <a:t>16/07/2020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6D2F91-B2B2-441A-9EAA-99B1521CAD6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8938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50468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92294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51719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37701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58805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50404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61754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92488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67191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87423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9366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6791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14281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3977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38842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39071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76907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68654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1C057DB-D0B6-47CC-845F-243F2CA2DA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1C08AB9-0C36-4DE4-8400-B76763D85A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840304D-D068-4288-832C-02B790615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16/07/2020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F8BDDCC-FD44-4469-8C73-146FE3430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BA7EC1A-E0F2-4FB9-8EEE-755F41705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4486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E957F9-8447-4718-8275-0529F8B37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8B0793DD-6534-42D0-A8F8-4782103358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FBBF2F3-6689-4BF7-B542-62742394B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16/07/2020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6D0103B-82CF-4B8A-9DC8-1B89237F2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308533A-DEFA-4639-B456-E256066A1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1356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350919D0-9207-4D1F-8AC7-B39682BE9C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AF098783-86EE-47B6-A9F9-250641A997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A97E181-1735-4001-BBF1-9001DFE0B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16/07/2020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09EF38C-51FE-458B-82B5-56C3F6D53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8338EAA-AB3F-4BA1-A633-83C1E3BD0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332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="" xmlns:a16="http://schemas.microsoft.com/office/drawing/2014/main" id="{CED42A2C-D18D-48AB-9832-DBBDB6CA2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2" y="4265691"/>
            <a:ext cx="4864650" cy="15403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33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marL="45715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1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47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6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78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9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09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25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defTabSz="622066">
              <a:defRPr/>
            </a:pPr>
            <a:r>
              <a:rPr lang="en-US">
                <a:solidFill>
                  <a:srgbClr val="FFFFFF"/>
                </a:solidFill>
              </a:rPr>
              <a:t>All rights reserved algoWatt S.p.A.</a:t>
            </a:r>
            <a:endParaRPr lang="it-IT" sz="952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defTabSz="622066">
              <a:defRPr/>
            </a:pPr>
            <a:fld id="{DAC15A13-3B68-4CA3-82C6-67D8A14EAE98}" type="slidenum">
              <a:rPr lang="it-IT" sz="952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defTabSz="622066">
                <a:defRPr/>
              </a:pPr>
              <a:t>‹N›</a:t>
            </a:fld>
            <a:endParaRPr lang="it-IT" sz="952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magine 8" descr="Immagine che contiene disegnando, luce&#10;&#10;Descrizione generata automaticamente">
            <a:extLst>
              <a:ext uri="{FF2B5EF4-FFF2-40B4-BE49-F238E27FC236}">
                <a16:creationId xmlns="" xmlns:a16="http://schemas.microsoft.com/office/drawing/2014/main" id="{250206DD-FDE3-4407-AA2A-25A8320846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4719" y="3040772"/>
            <a:ext cx="3958153" cy="1296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2127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olo e contenuto compl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="" xmlns:a16="http://schemas.microsoft.com/office/drawing/2014/main" id="{5CCB2746-0BA9-4AE4-9820-E3B0A9B9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52112" y="1"/>
            <a:ext cx="3839888" cy="7260809"/>
          </a:xfrm>
          <a:prstGeom prst="rect">
            <a:avLst/>
          </a:prstGeom>
        </p:spPr>
      </p:pic>
      <p:sp>
        <p:nvSpPr>
          <p:cNvPr id="7" name="Rettangolo 6">
            <a:extLst>
              <a:ext uri="{FF2B5EF4-FFF2-40B4-BE49-F238E27FC236}">
                <a16:creationId xmlns="" xmlns:a16="http://schemas.microsoft.com/office/drawing/2014/main" id="{99E5A5F5-CBCB-44F7-8188-EF5EB03B50EF}"/>
              </a:ext>
            </a:extLst>
          </p:cNvPr>
          <p:cNvSpPr/>
          <p:nvPr userDrawn="1"/>
        </p:nvSpPr>
        <p:spPr>
          <a:xfrm>
            <a:off x="0" y="6669158"/>
            <a:ext cx="12192000" cy="188843"/>
          </a:xfrm>
          <a:prstGeom prst="rect">
            <a:avLst/>
          </a:prstGeom>
          <a:gradFill flip="none" rotWithShape="1">
            <a:gsLst>
              <a:gs pos="0">
                <a:srgbClr val="4DD952"/>
              </a:gs>
              <a:gs pos="100000">
                <a:srgbClr val="21429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6"/>
            <a:ext cx="10515601" cy="53789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49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395213"/>
            <a:ext cx="10515601" cy="452408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33"/>
            </a:lvl1pPr>
            <a:lvl2pPr>
              <a:lnSpc>
                <a:spcPct val="100000"/>
              </a:lnSpc>
              <a:defRPr sz="1497"/>
            </a:lvl2pPr>
            <a:lvl3pPr>
              <a:lnSpc>
                <a:spcPct val="100000"/>
              </a:lnSpc>
              <a:defRPr sz="1429"/>
            </a:lvl3pPr>
            <a:lvl4pPr>
              <a:lnSpc>
                <a:spcPct val="100000"/>
              </a:lnSpc>
              <a:defRPr sz="1225"/>
            </a:lvl4pPr>
            <a:lvl5pPr>
              <a:lnSpc>
                <a:spcPct val="100000"/>
              </a:lnSpc>
              <a:defRPr sz="1225"/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2" y="6597160"/>
            <a:ext cx="4114799" cy="365125"/>
          </a:xfrm>
        </p:spPr>
        <p:txBody>
          <a:bodyPr/>
          <a:lstStyle>
            <a:lvl1pPr>
              <a:defRPr sz="952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32721" y="6597160"/>
            <a:ext cx="2743200" cy="365125"/>
          </a:xfrm>
        </p:spPr>
        <p:txBody>
          <a:bodyPr/>
          <a:lstStyle>
            <a:lvl1pPr>
              <a:defRPr sz="952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AC15A13-3B68-4CA3-82C6-67D8A14EAE98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8" name="Text Placeholder 2">
            <a:extLst>
              <a:ext uri="{FF2B5EF4-FFF2-40B4-BE49-F238E27FC236}">
                <a16:creationId xmlns="" xmlns:a16="http://schemas.microsoft.com/office/drawing/2014/main" id="{B8D8EA98-AAC6-4109-B97C-D7EA4423566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199" y="938707"/>
            <a:ext cx="10515599" cy="411957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633" b="1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defRPr>
            </a:lvl1pPr>
            <a:lvl2pPr marL="457156" indent="0">
              <a:buNone/>
              <a:defRPr sz="2000" b="1"/>
            </a:lvl2pPr>
            <a:lvl3pPr marL="914314" indent="0">
              <a:buNone/>
              <a:defRPr sz="1800" b="1"/>
            </a:lvl3pPr>
            <a:lvl4pPr marL="1371470" indent="0">
              <a:buNone/>
              <a:defRPr sz="1600" b="1"/>
            </a:lvl4pPr>
            <a:lvl5pPr marL="1828626" indent="0">
              <a:buNone/>
              <a:defRPr sz="1600" b="1"/>
            </a:lvl5pPr>
            <a:lvl6pPr marL="2285782" indent="0">
              <a:buNone/>
              <a:defRPr sz="1600" b="1"/>
            </a:lvl6pPr>
            <a:lvl7pPr marL="2742940" indent="0">
              <a:buNone/>
              <a:defRPr sz="1600" b="1"/>
            </a:lvl7pPr>
            <a:lvl8pPr marL="3200096" indent="0">
              <a:buNone/>
              <a:defRPr sz="1600" b="1"/>
            </a:lvl8pPr>
            <a:lvl9pPr marL="3657252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pic>
        <p:nvPicPr>
          <p:cNvPr id="9" name="Immagine 8" descr="Immagine che contiene orologio, segnale&#10;&#10;Descrizione generata automaticamente">
            <a:extLst>
              <a:ext uri="{FF2B5EF4-FFF2-40B4-BE49-F238E27FC236}">
                <a16:creationId xmlns="" xmlns:a16="http://schemas.microsoft.com/office/drawing/2014/main" id="{85B7953F-4257-4218-9EE5-6EFC8E99AE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7583" y="5963844"/>
            <a:ext cx="2011278" cy="66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19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2C8184A-659B-4816-9618-612D8817A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16936BE-D926-4365-8246-390D496F2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CBFD76F-798D-4C52-8EE7-DB595BEEA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16/07/2020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6CD7653-31E1-46AC-BC8F-5F8C0F42F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5601F38-0BA0-4C6E-85B0-4CE160FDB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2678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419B708-AA08-44B9-840F-B7262F3A8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AD3C6F7-A82F-45B8-9680-39E419E66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5C4B968-060C-4F80-BC49-794BBB864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16/07/2020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8C9B4A0-8EA7-4C6B-9758-753E323FC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3EE7059-4943-427F-B079-28C952AAF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9207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4B6B617-D294-4199-B9BD-EC001335A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47E9CC7-E26F-4A21-8D6A-296CBAAAE7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1FD020D7-C0D5-4056-BAE9-A59D669933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A2FB727-E2F4-4D31-AD84-715A0AD7A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16/07/2020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CCB5A3B-2DFD-4C3E-B144-044934A3B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CD2300F-AACA-4D9D-A4A8-5D6C67C97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1480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6F046EB-C37B-4927-B352-B99BEFC30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554E764-0F2F-45E5-86AD-888DB195FB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A152BCA9-5F2B-4B0E-B997-90A62B571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A35A826E-0D55-43F2-9B3B-B67E166CB2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4EB282DF-978E-4601-9733-22E1717BD8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0838ABA1-2357-4D98-A7B6-F577F0F87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16/07/2020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8C614457-3A92-4FAD-88F7-1254CF667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92894C5C-EA7D-4AF5-95D4-0F1ED1ADB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955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902746D-2753-4024-9919-8BE2F2C6B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CC6CBE00-8537-4487-87C7-7F8F26AD3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16/07/2020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41C8FE3-DAAD-48F5-A029-4EC0A54E2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A29C8E0-D523-4DF3-BC92-FCC9FC6FB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4611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E347A79B-58F9-4A4F-9763-0CF7DC041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16/07/2020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EEB2C1B3-5AD2-4E88-81B2-1151BC8FD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AB9063B-0872-4E53-AA76-7CDE606A9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3276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B1ECB68-1D69-4968-AA53-C27627310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DBFAE5C-4E2C-4E91-BCCD-BD58CCB21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170BAF3B-3E0B-4CF0-B655-70314AC22E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CF4DBB24-321D-4A58-91F0-43C996F9A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16/07/2020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FA5EA89B-CE72-4B7A-A423-2D2B43BEC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F7C67BB-EAD4-4EC9-B42C-4D94A9613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2424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391FFAF-9465-4229-9C84-D5DE2CB72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F0F3E22B-CF61-499F-AFE2-6F4D052847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D4024C4-C779-425D-AC36-28A24B3E39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572B38C8-5353-4444-985F-E427F9DBD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16/07/2020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1CF41BC9-5D17-4764-AAA5-0D8C6330D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6A82A71-135E-47C2-B9A9-02216F2E6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4681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8C710696-C8B2-4E53-B4D1-CECF24DC5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F6B31BFB-F516-4512-967D-ED8413AB7C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230FBBB-F6B3-4493-BD0E-A3F4657D10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D9DF2-805F-42C2-AD46-567D10E91197}" type="datetimeFigureOut">
              <a:rPr lang="it-IT" smtClean="0"/>
              <a:t>16/07/2020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20EF165-0E20-4BE7-B56B-F108A8BDDF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AA7F43C-5215-445B-BBD4-0D0C76CEDE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4821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w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rantis.com/blog/introduction-to-yaml-creating-a-kubernetes-deployment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mirantis.com/blog/multi-container-pods-and-container-communication-in-kubernetes/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velUpEducation/kubernetes-demo.gi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A986C64A-0883-4B2D-9F0F-3EC27D9ADB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1304" y="4374308"/>
            <a:ext cx="5756708" cy="1955110"/>
          </a:xfrm>
        </p:spPr>
        <p:txBody>
          <a:bodyPr>
            <a:normAutofit fontScale="92500" lnSpcReduction="20000"/>
          </a:bodyPr>
          <a:lstStyle/>
          <a:p>
            <a:pPr>
              <a:spcAft>
                <a:spcPts val="816"/>
              </a:spcAft>
            </a:pPr>
            <a:r>
              <a:rPr lang="it-IT" sz="2800" dirty="0"/>
              <a:t>Corso </a:t>
            </a:r>
            <a:r>
              <a:rPr lang="it-IT" sz="2800" dirty="0" err="1" smtClean="0"/>
              <a:t>Microservizi</a:t>
            </a:r>
            <a:endParaRPr lang="it-IT" sz="2800" dirty="0"/>
          </a:p>
          <a:p>
            <a:pPr>
              <a:spcAft>
                <a:spcPts val="816"/>
              </a:spcAft>
            </a:pPr>
            <a:r>
              <a:rPr lang="it-IT" sz="2400" b="1" dirty="0" err="1" smtClean="0">
                <a:latin typeface="Arial" panose="020B0604020202020204" pitchFamily="34" charset="0"/>
              </a:rPr>
              <a:t>Docker</a:t>
            </a:r>
            <a:endParaRPr lang="it-IT" sz="2400" b="1" dirty="0">
              <a:latin typeface="Arial" panose="020B0604020202020204" pitchFamily="34" charset="0"/>
            </a:endParaRPr>
          </a:p>
          <a:p>
            <a:pPr>
              <a:spcAft>
                <a:spcPts val="816"/>
              </a:spcAft>
            </a:pPr>
            <a: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  <a:t/>
            </a:r>
            <a:b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</a:br>
            <a:r>
              <a:rPr lang="it-IT" sz="2400" b="1" spc="-1" dirty="0" smtClean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  <a:t>Giovanni De Palma</a:t>
            </a:r>
            <a: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  <a:t/>
            </a:r>
            <a:b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</a:br>
            <a:endParaRPr lang="it-IT" sz="2400" dirty="0"/>
          </a:p>
          <a:p>
            <a:pPr>
              <a:spcAft>
                <a:spcPts val="816"/>
              </a:spcAft>
            </a:pPr>
            <a:endParaRPr lang="it-IT" sz="28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95E12E83-DD5C-45FE-8646-608066162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22066">
              <a:defRPr/>
            </a:pPr>
            <a:r>
              <a:rPr lang="en-US">
                <a:solidFill>
                  <a:srgbClr val="FFFFFF"/>
                </a:solidFill>
              </a:rPr>
              <a:t>All rights reserved algoWatt S.p.A.</a:t>
            </a:r>
            <a:endParaRPr lang="it-IT" sz="952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110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=""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611" y="1310327"/>
            <a:ext cx="6171789" cy="3337087"/>
          </a:xfrm>
        </p:spPr>
        <p:txBody>
          <a:bodyPr>
            <a:normAutofit/>
          </a:bodyPr>
          <a:lstStyle/>
          <a:p>
            <a:pPr marL="486918" lvl="1" indent="-285750"/>
            <a:r>
              <a:rPr lang="it-IT" sz="1800" dirty="0" smtClean="0"/>
              <a:t>Nel </a:t>
            </a:r>
            <a:r>
              <a:rPr lang="it-IT" sz="1800" dirty="0" err="1" smtClean="0"/>
              <a:t>deployment</a:t>
            </a:r>
            <a:r>
              <a:rPr lang="it-IT" sz="1800" dirty="0" smtClean="0"/>
              <a:t> vengono definiti i vari </a:t>
            </a:r>
            <a:r>
              <a:rPr lang="it-IT" sz="1800" dirty="0" err="1" smtClean="0"/>
              <a:t>pod</a:t>
            </a:r>
            <a:r>
              <a:rPr lang="it-IT" sz="1800" dirty="0" smtClean="0"/>
              <a:t>/immagini/repliche</a:t>
            </a:r>
            <a:r>
              <a:rPr lang="it-IT" sz="1732" dirty="0"/>
              <a:t> </a:t>
            </a:r>
            <a:r>
              <a:rPr lang="it-IT" sz="1732" dirty="0" smtClean="0"/>
              <a:t>(può assumere dimensioni importanti)</a:t>
            </a:r>
          </a:p>
          <a:p>
            <a:pPr marL="486918" lvl="1" indent="-285750"/>
            <a:r>
              <a:rPr lang="it-IT" sz="1732" dirty="0" err="1" smtClean="0"/>
              <a:t>Labels</a:t>
            </a:r>
            <a:r>
              <a:rPr lang="it-IT" sz="1732" dirty="0" smtClean="0"/>
              <a:t> servono ad etichettare qualsiasi oggetto (</a:t>
            </a:r>
            <a:r>
              <a:rPr lang="it-IT" sz="1732" dirty="0" err="1" smtClean="0"/>
              <a:t>deployments</a:t>
            </a:r>
            <a:r>
              <a:rPr lang="it-IT" sz="1732" dirty="0" smtClean="0"/>
              <a:t>/nodo/servizio/</a:t>
            </a:r>
            <a:r>
              <a:rPr lang="it-IT" sz="1732" dirty="0" err="1" smtClean="0"/>
              <a:t>pod</a:t>
            </a:r>
            <a:r>
              <a:rPr lang="it-IT" sz="1732" dirty="0" smtClean="0"/>
              <a:t>) tramite un </a:t>
            </a:r>
            <a:r>
              <a:rPr lang="it-IT" sz="1732" dirty="0" err="1" smtClean="0"/>
              <a:t>key</a:t>
            </a:r>
            <a:r>
              <a:rPr lang="it-IT" sz="1732" dirty="0" smtClean="0"/>
              <a:t>=&gt;</a:t>
            </a:r>
            <a:r>
              <a:rPr lang="it-IT" sz="1732" dirty="0" err="1" smtClean="0"/>
              <a:t>value</a:t>
            </a:r>
            <a:endParaRPr lang="it-IT" sz="1732" dirty="0" smtClean="0"/>
          </a:p>
          <a:p>
            <a:pPr marL="486918" lvl="1" indent="-285750"/>
            <a:r>
              <a:rPr lang="it-IT" sz="1732" dirty="0" smtClean="0"/>
              <a:t>I </a:t>
            </a:r>
            <a:r>
              <a:rPr lang="it-IT" sz="1732" dirty="0" err="1" smtClean="0"/>
              <a:t>Selectors</a:t>
            </a:r>
            <a:r>
              <a:rPr lang="it-IT" sz="1732" dirty="0" smtClean="0"/>
              <a:t> sono dei criteri per discriminare gli oggetti</a:t>
            </a:r>
          </a:p>
          <a:p>
            <a:pPr marL="201168" lvl="1" indent="0">
              <a:buNone/>
            </a:pPr>
            <a:r>
              <a:rPr lang="it-IT" sz="1732" dirty="0" smtClean="0"/>
              <a:t>Esempio: </a:t>
            </a:r>
            <a:r>
              <a:rPr lang="it-IT" sz="1732" dirty="0" err="1" smtClean="0"/>
              <a:t>label</a:t>
            </a:r>
            <a:r>
              <a:rPr lang="it-IT" sz="1732" dirty="0" smtClean="0"/>
              <a:t> </a:t>
            </a:r>
            <a:r>
              <a:rPr lang="it-IT" sz="1732" dirty="0" err="1" smtClean="0"/>
              <a:t>storageType</a:t>
            </a:r>
            <a:r>
              <a:rPr lang="it-IT" sz="1732" dirty="0" smtClean="0"/>
              <a:t>=SSD. Tramite un </a:t>
            </a:r>
            <a:r>
              <a:rPr lang="it-IT" sz="1732" dirty="0" err="1"/>
              <a:t>s</a:t>
            </a:r>
            <a:r>
              <a:rPr lang="it-IT" sz="1732" dirty="0" err="1" smtClean="0"/>
              <a:t>elector</a:t>
            </a:r>
            <a:r>
              <a:rPr lang="it-IT" sz="1732" dirty="0" smtClean="0"/>
              <a:t> per il quale diciamo di </a:t>
            </a:r>
            <a:r>
              <a:rPr lang="it-IT" sz="1732" dirty="0" err="1" smtClean="0"/>
              <a:t>deployare</a:t>
            </a:r>
            <a:r>
              <a:rPr lang="it-IT" sz="1732" dirty="0" smtClean="0"/>
              <a:t> un applicativo sui nodi etichettati con </a:t>
            </a:r>
            <a:r>
              <a:rPr lang="it-IT" sz="1732" dirty="0" err="1" smtClean="0"/>
              <a:t>label</a:t>
            </a:r>
            <a:r>
              <a:rPr lang="it-IT" sz="1732" dirty="0"/>
              <a:t> </a:t>
            </a:r>
            <a:r>
              <a:rPr lang="it-IT" sz="1732" dirty="0" err="1"/>
              <a:t>nodeSelector</a:t>
            </a:r>
            <a:r>
              <a:rPr lang="it-IT" sz="1732" dirty="0"/>
              <a:t>=SSD</a:t>
            </a:r>
            <a:endParaRPr lang="it-IT" sz="1732" dirty="0" smtClean="0"/>
          </a:p>
          <a:p>
            <a:pPr marL="486918" lvl="1" indent="-285750"/>
            <a:endParaRPr lang="it-IT" sz="1732" dirty="0" smtClean="0"/>
          </a:p>
          <a:p>
            <a:pPr marL="486918" lvl="1" indent="-285750"/>
            <a:endParaRPr lang="it-IT" sz="1800" dirty="0" smtClean="0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Labels</a:t>
            </a: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 / </a:t>
            </a: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Selectors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738056" y="4234310"/>
            <a:ext cx="7196904" cy="132343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kubectl</a:t>
            </a:r>
            <a:r>
              <a:rPr lang="en-US" sz="1600" dirty="0">
                <a:solidFill>
                  <a:schemeClr val="bg1"/>
                </a:solidFill>
              </a:rPr>
              <a:t> get </a:t>
            </a:r>
            <a:r>
              <a:rPr lang="it-IT" sz="1600" dirty="0" err="1" smtClean="0">
                <a:solidFill>
                  <a:schemeClr val="bg1"/>
                </a:solidFill>
              </a:rPr>
              <a:t>nodes</a:t>
            </a:r>
            <a:r>
              <a:rPr lang="it-IT" sz="1600" dirty="0" smtClean="0">
                <a:solidFill>
                  <a:schemeClr val="bg1"/>
                </a:solidFill>
              </a:rPr>
              <a:t>  (nel nostro caso </a:t>
            </a:r>
            <a:r>
              <a:rPr lang="it-IT" sz="1600" dirty="0" err="1" smtClean="0">
                <a:solidFill>
                  <a:schemeClr val="bg1"/>
                </a:solidFill>
              </a:rPr>
              <a:t>minikube</a:t>
            </a:r>
            <a:r>
              <a:rPr lang="it-IT" sz="1600" dirty="0" smtClean="0">
                <a:solidFill>
                  <a:schemeClr val="bg1"/>
                </a:solidFill>
              </a:rPr>
              <a:t> avremo un solo nodo)</a:t>
            </a:r>
          </a:p>
          <a:p>
            <a:r>
              <a:rPr lang="it-IT" sz="1600" dirty="0" err="1" smtClean="0">
                <a:solidFill>
                  <a:schemeClr val="bg1"/>
                </a:solidFill>
              </a:rPr>
              <a:t>kubectl</a:t>
            </a:r>
            <a:r>
              <a:rPr lang="it-IT" sz="1600" dirty="0" smtClean="0">
                <a:solidFill>
                  <a:schemeClr val="bg1"/>
                </a:solidFill>
              </a:rPr>
              <a:t> </a:t>
            </a:r>
            <a:r>
              <a:rPr lang="it-IT" sz="1600" dirty="0" err="1" smtClean="0">
                <a:solidFill>
                  <a:schemeClr val="bg1"/>
                </a:solidFill>
              </a:rPr>
              <a:t>label</a:t>
            </a:r>
            <a:r>
              <a:rPr lang="it-IT" sz="1600" dirty="0" smtClean="0">
                <a:solidFill>
                  <a:schemeClr val="bg1"/>
                </a:solidFill>
              </a:rPr>
              <a:t> </a:t>
            </a:r>
            <a:r>
              <a:rPr lang="it-IT" sz="1600" dirty="0" err="1" smtClean="0">
                <a:solidFill>
                  <a:schemeClr val="bg1"/>
                </a:solidFill>
              </a:rPr>
              <a:t>node</a:t>
            </a:r>
            <a:r>
              <a:rPr lang="it-IT" sz="1600" dirty="0" smtClean="0">
                <a:solidFill>
                  <a:schemeClr val="bg1"/>
                </a:solidFill>
              </a:rPr>
              <a:t> </a:t>
            </a:r>
            <a:r>
              <a:rPr lang="it-IT" sz="1600" dirty="0" err="1" smtClean="0">
                <a:solidFill>
                  <a:schemeClr val="bg1"/>
                </a:solidFill>
              </a:rPr>
              <a:t>minikube</a:t>
            </a:r>
            <a:r>
              <a:rPr lang="it-IT" sz="1600" dirty="0" smtClean="0">
                <a:solidFill>
                  <a:schemeClr val="bg1"/>
                </a:solidFill>
              </a:rPr>
              <a:t> </a:t>
            </a:r>
            <a:r>
              <a:rPr lang="it-IT" sz="1600" dirty="0" err="1" smtClean="0">
                <a:solidFill>
                  <a:schemeClr val="bg1"/>
                </a:solidFill>
              </a:rPr>
              <a:t>storageType</a:t>
            </a:r>
            <a:r>
              <a:rPr lang="it-IT" sz="1600" dirty="0" smtClean="0">
                <a:solidFill>
                  <a:schemeClr val="bg1"/>
                </a:solidFill>
              </a:rPr>
              <a:t>=SSD</a:t>
            </a:r>
          </a:p>
          <a:p>
            <a:r>
              <a:rPr lang="it-IT" sz="1600" dirty="0" err="1" smtClean="0">
                <a:solidFill>
                  <a:schemeClr val="bg1"/>
                </a:solidFill>
              </a:rPr>
              <a:t>kubectl</a:t>
            </a:r>
            <a:r>
              <a:rPr lang="it-IT" sz="1600" dirty="0" smtClean="0">
                <a:solidFill>
                  <a:schemeClr val="bg1"/>
                </a:solidFill>
              </a:rPr>
              <a:t> </a:t>
            </a:r>
            <a:r>
              <a:rPr lang="it-IT" sz="1600" dirty="0" err="1" smtClean="0">
                <a:solidFill>
                  <a:schemeClr val="bg1"/>
                </a:solidFill>
              </a:rPr>
              <a:t>describe</a:t>
            </a:r>
            <a:r>
              <a:rPr lang="it-IT" sz="1600" dirty="0" smtClean="0">
                <a:solidFill>
                  <a:schemeClr val="bg1"/>
                </a:solidFill>
              </a:rPr>
              <a:t> </a:t>
            </a:r>
            <a:r>
              <a:rPr lang="it-IT" sz="1600" dirty="0" err="1" smtClean="0">
                <a:solidFill>
                  <a:schemeClr val="bg1"/>
                </a:solidFill>
              </a:rPr>
              <a:t>node</a:t>
            </a:r>
            <a:r>
              <a:rPr lang="it-IT" sz="1600" dirty="0" smtClean="0">
                <a:solidFill>
                  <a:schemeClr val="bg1"/>
                </a:solidFill>
              </a:rPr>
              <a:t> </a:t>
            </a:r>
            <a:r>
              <a:rPr lang="it-IT" sz="1600" dirty="0" err="1" smtClean="0">
                <a:solidFill>
                  <a:schemeClr val="bg1"/>
                </a:solidFill>
              </a:rPr>
              <a:t>minikube</a:t>
            </a:r>
            <a:endParaRPr lang="it-IT" sz="1600" dirty="0" smtClean="0">
              <a:solidFill>
                <a:schemeClr val="bg1"/>
              </a:solidFill>
            </a:endParaRPr>
          </a:p>
          <a:p>
            <a:r>
              <a:rPr lang="it-IT" sz="1600" dirty="0" err="1">
                <a:solidFill>
                  <a:schemeClr val="bg1"/>
                </a:solidFill>
              </a:rPr>
              <a:t>kubectl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apply</a:t>
            </a:r>
            <a:r>
              <a:rPr lang="it-IT" sz="1600" dirty="0">
                <a:solidFill>
                  <a:schemeClr val="bg1"/>
                </a:solidFill>
              </a:rPr>
              <a:t> -f ./</a:t>
            </a:r>
            <a:r>
              <a:rPr lang="it-IT" sz="1600" dirty="0" err="1">
                <a:solidFill>
                  <a:schemeClr val="bg1"/>
                </a:solidFill>
              </a:rPr>
              <a:t>deployment.yaml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endParaRPr lang="it-IT" sz="1600" dirty="0" smtClean="0">
              <a:solidFill>
                <a:schemeClr val="bg1"/>
              </a:solidFill>
            </a:endParaRPr>
          </a:p>
          <a:p>
            <a:r>
              <a:rPr lang="en-US" sz="1600" dirty="0" err="1">
                <a:solidFill>
                  <a:schemeClr val="bg1"/>
                </a:solidFill>
              </a:rPr>
              <a:t>kubectl</a:t>
            </a:r>
            <a:r>
              <a:rPr lang="en-US" sz="1600" dirty="0">
                <a:solidFill>
                  <a:schemeClr val="bg1"/>
                </a:solidFill>
              </a:rPr>
              <a:t> get pods -o </a:t>
            </a:r>
            <a:r>
              <a:rPr lang="en-US" sz="1600" dirty="0" smtClean="0">
                <a:solidFill>
                  <a:schemeClr val="bg1"/>
                </a:solidFill>
              </a:rPr>
              <a:t>wide (per </a:t>
            </a:r>
            <a:r>
              <a:rPr lang="en-US" sz="1600" dirty="0" err="1" smtClean="0">
                <a:solidFill>
                  <a:schemeClr val="bg1"/>
                </a:solidFill>
              </a:rPr>
              <a:t>verificare</a:t>
            </a:r>
            <a:r>
              <a:rPr lang="en-US" sz="1600" dirty="0" smtClean="0">
                <a:solidFill>
                  <a:schemeClr val="bg1"/>
                </a:solidFill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</a:rPr>
              <a:t>i</a:t>
            </a:r>
            <a:r>
              <a:rPr lang="en-US" sz="1600" dirty="0" smtClean="0">
                <a:solidFill>
                  <a:schemeClr val="bg1"/>
                </a:solidFill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</a:rPr>
              <a:t>nodi</a:t>
            </a:r>
            <a:r>
              <a:rPr lang="en-US" sz="1600" dirty="0" smtClean="0">
                <a:solidFill>
                  <a:schemeClr val="bg1"/>
                </a:solidFill>
              </a:rPr>
              <a:t> a cui </a:t>
            </a:r>
            <a:r>
              <a:rPr lang="en-US" sz="1600" dirty="0" err="1" smtClean="0">
                <a:solidFill>
                  <a:schemeClr val="bg1"/>
                </a:solidFill>
              </a:rPr>
              <a:t>i</a:t>
            </a:r>
            <a:r>
              <a:rPr lang="en-US" sz="1600" dirty="0" smtClean="0">
                <a:solidFill>
                  <a:schemeClr val="bg1"/>
                </a:solidFill>
              </a:rPr>
              <a:t> pod </a:t>
            </a:r>
            <a:r>
              <a:rPr lang="en-US" sz="1600" dirty="0" err="1" smtClean="0">
                <a:solidFill>
                  <a:schemeClr val="bg1"/>
                </a:solidFill>
              </a:rPr>
              <a:t>sono</a:t>
            </a:r>
            <a:r>
              <a:rPr lang="en-US" sz="1600" dirty="0" smtClean="0">
                <a:solidFill>
                  <a:schemeClr val="bg1"/>
                </a:solidFill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</a:rPr>
              <a:t>stati</a:t>
            </a:r>
            <a:r>
              <a:rPr lang="en-US" sz="1600" dirty="0" smtClean="0">
                <a:solidFill>
                  <a:schemeClr val="bg1"/>
                </a:solidFill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</a:rPr>
              <a:t>assegnati</a:t>
            </a:r>
            <a:r>
              <a:rPr lang="en-US" sz="1600" dirty="0" smtClean="0">
                <a:solidFill>
                  <a:schemeClr val="bg1"/>
                </a:solidFill>
              </a:rPr>
              <a:t>)</a:t>
            </a:r>
            <a:endParaRPr lang="it-IT" sz="1600" dirty="0">
              <a:solidFill>
                <a:schemeClr val="bg1"/>
              </a:solidFill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8006080" y="563611"/>
            <a:ext cx="3830320" cy="590931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r>
              <a:rPr lang="it-IT" dirty="0" err="1"/>
              <a:t>apiVersion</a:t>
            </a:r>
            <a:r>
              <a:rPr lang="it-IT" dirty="0"/>
              <a:t>: </a:t>
            </a:r>
            <a:r>
              <a:rPr lang="it-IT" dirty="0" err="1"/>
              <a:t>apps</a:t>
            </a:r>
            <a:r>
              <a:rPr lang="it-IT" dirty="0"/>
              <a:t>/v1</a:t>
            </a:r>
          </a:p>
          <a:p>
            <a:r>
              <a:rPr lang="it-IT" dirty="0" err="1"/>
              <a:t>kind</a:t>
            </a:r>
            <a:r>
              <a:rPr lang="it-IT" dirty="0"/>
              <a:t>: Deployment</a:t>
            </a:r>
          </a:p>
          <a:p>
            <a:r>
              <a:rPr lang="it-IT" dirty="0" err="1"/>
              <a:t>metadata</a:t>
            </a:r>
            <a:r>
              <a:rPr lang="it-IT" dirty="0"/>
              <a:t>:</a:t>
            </a:r>
          </a:p>
          <a:p>
            <a:r>
              <a:rPr lang="it-IT" dirty="0"/>
              <a:t>  </a:t>
            </a:r>
            <a:r>
              <a:rPr lang="it-IT" dirty="0" err="1"/>
              <a:t>name</a:t>
            </a:r>
            <a:r>
              <a:rPr lang="it-IT" dirty="0"/>
              <a:t>: </a:t>
            </a:r>
            <a:r>
              <a:rPr lang="it-IT" dirty="0" err="1"/>
              <a:t>tomcat-deployment</a:t>
            </a:r>
            <a:endParaRPr lang="it-IT" dirty="0"/>
          </a:p>
          <a:p>
            <a:r>
              <a:rPr lang="it-IT" dirty="0" err="1"/>
              <a:t>spec</a:t>
            </a:r>
            <a:r>
              <a:rPr lang="it-IT" dirty="0"/>
              <a:t>:</a:t>
            </a:r>
          </a:p>
          <a:p>
            <a:r>
              <a:rPr lang="it-IT" dirty="0"/>
              <a:t>  </a:t>
            </a:r>
            <a:r>
              <a:rPr lang="it-IT" dirty="0" err="1"/>
              <a:t>selector</a:t>
            </a:r>
            <a:r>
              <a:rPr lang="it-IT" dirty="0"/>
              <a:t>:</a:t>
            </a:r>
          </a:p>
          <a:p>
            <a:r>
              <a:rPr lang="it-IT" dirty="0"/>
              <a:t>    </a:t>
            </a:r>
            <a:r>
              <a:rPr lang="it-IT" dirty="0" err="1"/>
              <a:t>matchLabels</a:t>
            </a:r>
            <a:r>
              <a:rPr lang="it-IT" dirty="0"/>
              <a:t>:</a:t>
            </a:r>
          </a:p>
          <a:p>
            <a:r>
              <a:rPr lang="it-IT" dirty="0"/>
              <a:t>      </a:t>
            </a:r>
            <a:r>
              <a:rPr lang="it-IT" dirty="0" err="1"/>
              <a:t>app</a:t>
            </a:r>
            <a:r>
              <a:rPr lang="it-IT" dirty="0"/>
              <a:t>: </a:t>
            </a:r>
            <a:r>
              <a:rPr lang="it-IT" dirty="0" err="1"/>
              <a:t>tomcat</a:t>
            </a:r>
            <a:endParaRPr lang="it-IT" dirty="0"/>
          </a:p>
          <a:p>
            <a:r>
              <a:rPr lang="it-IT" dirty="0"/>
              <a:t>  </a:t>
            </a:r>
            <a:r>
              <a:rPr lang="it-IT" dirty="0" err="1"/>
              <a:t>replicas</a:t>
            </a:r>
            <a:r>
              <a:rPr lang="it-IT" dirty="0"/>
              <a:t>: 1</a:t>
            </a:r>
          </a:p>
          <a:p>
            <a:r>
              <a:rPr lang="it-IT" dirty="0"/>
              <a:t>  </a:t>
            </a:r>
            <a:r>
              <a:rPr lang="it-IT" dirty="0" err="1"/>
              <a:t>template</a:t>
            </a:r>
            <a:r>
              <a:rPr lang="it-IT" dirty="0"/>
              <a:t>:</a:t>
            </a:r>
          </a:p>
          <a:p>
            <a:r>
              <a:rPr lang="it-IT" dirty="0"/>
              <a:t>    </a:t>
            </a:r>
            <a:r>
              <a:rPr lang="it-IT" dirty="0" err="1"/>
              <a:t>metadata</a:t>
            </a:r>
            <a:r>
              <a:rPr lang="it-IT" dirty="0"/>
              <a:t>:</a:t>
            </a:r>
          </a:p>
          <a:p>
            <a:r>
              <a:rPr lang="it-IT" dirty="0"/>
              <a:t>      </a:t>
            </a:r>
            <a:r>
              <a:rPr lang="it-IT" dirty="0" err="1"/>
              <a:t>labels</a:t>
            </a:r>
            <a:r>
              <a:rPr lang="it-IT" dirty="0"/>
              <a:t>:</a:t>
            </a:r>
          </a:p>
          <a:p>
            <a:r>
              <a:rPr lang="it-IT" dirty="0"/>
              <a:t>        </a:t>
            </a:r>
            <a:r>
              <a:rPr lang="it-IT" dirty="0" err="1"/>
              <a:t>app</a:t>
            </a:r>
            <a:r>
              <a:rPr lang="it-IT" dirty="0"/>
              <a:t>: </a:t>
            </a:r>
            <a:r>
              <a:rPr lang="it-IT" dirty="0" err="1"/>
              <a:t>tomcat</a:t>
            </a:r>
            <a:endParaRPr lang="it-IT" dirty="0"/>
          </a:p>
          <a:p>
            <a:r>
              <a:rPr lang="it-IT" dirty="0"/>
              <a:t>    </a:t>
            </a:r>
            <a:r>
              <a:rPr lang="it-IT" dirty="0" err="1"/>
              <a:t>spec</a:t>
            </a:r>
            <a:r>
              <a:rPr lang="it-IT" dirty="0"/>
              <a:t>:</a:t>
            </a:r>
          </a:p>
          <a:p>
            <a:r>
              <a:rPr lang="it-IT" dirty="0"/>
              <a:t>      containers:</a:t>
            </a:r>
          </a:p>
          <a:p>
            <a:r>
              <a:rPr lang="it-IT" dirty="0"/>
              <a:t>      - </a:t>
            </a:r>
            <a:r>
              <a:rPr lang="it-IT" dirty="0" err="1"/>
              <a:t>name</a:t>
            </a:r>
            <a:r>
              <a:rPr lang="it-IT" dirty="0"/>
              <a:t>: </a:t>
            </a:r>
            <a:r>
              <a:rPr lang="it-IT" dirty="0" err="1"/>
              <a:t>tomcat</a:t>
            </a:r>
            <a:endParaRPr lang="it-IT" dirty="0"/>
          </a:p>
          <a:p>
            <a:r>
              <a:rPr lang="it-IT" dirty="0"/>
              <a:t>        image: tomcat:9.0</a:t>
            </a:r>
          </a:p>
          <a:p>
            <a:r>
              <a:rPr lang="it-IT" dirty="0"/>
              <a:t>        </a:t>
            </a:r>
            <a:r>
              <a:rPr lang="it-IT" dirty="0" err="1"/>
              <a:t>ports</a:t>
            </a:r>
            <a:r>
              <a:rPr lang="it-IT" dirty="0"/>
              <a:t>:</a:t>
            </a:r>
          </a:p>
          <a:p>
            <a:r>
              <a:rPr lang="it-IT" dirty="0"/>
              <a:t>        - </a:t>
            </a:r>
            <a:r>
              <a:rPr lang="it-IT" dirty="0" err="1"/>
              <a:t>containerPort</a:t>
            </a:r>
            <a:r>
              <a:rPr lang="it-IT" dirty="0"/>
              <a:t>: 8080</a:t>
            </a:r>
          </a:p>
          <a:p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dirty="0" smtClean="0">
                <a:solidFill>
                  <a:schemeClr val="accent1">
                    <a:lumMod val="75000"/>
                  </a:schemeClr>
                </a:solidFill>
              </a:rPr>
              <a:t>    </a:t>
            </a:r>
            <a:r>
              <a:rPr lang="it-IT" dirty="0" err="1" smtClean="0">
                <a:solidFill>
                  <a:schemeClr val="accent1">
                    <a:lumMod val="75000"/>
                  </a:schemeClr>
                </a:solidFill>
              </a:rPr>
              <a:t>nodeSelector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:</a:t>
            </a:r>
          </a:p>
          <a:p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      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storageType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: SSD</a:t>
            </a:r>
          </a:p>
        </p:txBody>
      </p:sp>
    </p:spTree>
    <p:extLst>
      <p:ext uri="{BB962C8B-B14F-4D97-AF65-F5344CB8AC3E}">
        <p14:creationId xmlns:p14="http://schemas.microsoft.com/office/powerpoint/2010/main" val="1119594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=""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611" y="1310327"/>
            <a:ext cx="6171789" cy="3337087"/>
          </a:xfrm>
        </p:spPr>
        <p:txBody>
          <a:bodyPr>
            <a:normAutofit/>
          </a:bodyPr>
          <a:lstStyle/>
          <a:p>
            <a:pPr marL="486918" lvl="1" indent="-285750"/>
            <a:r>
              <a:rPr lang="it-IT" sz="1800" dirty="0" err="1" smtClean="0"/>
              <a:t>Kubernates</a:t>
            </a:r>
            <a:r>
              <a:rPr lang="it-IT" sz="1800" dirty="0" smtClean="0"/>
              <a:t> ha due tipi di </a:t>
            </a:r>
            <a:r>
              <a:rPr lang="it-IT" sz="1800" dirty="0" err="1" smtClean="0"/>
              <a:t>Health</a:t>
            </a:r>
            <a:r>
              <a:rPr lang="it-IT" sz="1800" dirty="0" smtClean="0"/>
              <a:t> </a:t>
            </a:r>
            <a:r>
              <a:rPr lang="it-IT" sz="1800" dirty="0" err="1" smtClean="0"/>
              <a:t>Checks</a:t>
            </a:r>
            <a:endParaRPr lang="it-IT" sz="1800" dirty="0" smtClean="0"/>
          </a:p>
          <a:p>
            <a:pPr marL="944118" lvl="2" indent="-285750"/>
            <a:r>
              <a:rPr lang="it-IT" sz="1732" dirty="0" smtClean="0"/>
              <a:t>Readiness </a:t>
            </a:r>
            <a:r>
              <a:rPr lang="it-IT" sz="1732" dirty="0" err="1" smtClean="0"/>
              <a:t>Probes</a:t>
            </a:r>
            <a:r>
              <a:rPr lang="it-IT" sz="1732" dirty="0" smtClean="0"/>
              <a:t>: per determinare quando un «</a:t>
            </a:r>
            <a:r>
              <a:rPr lang="it-IT" sz="1732" dirty="0" err="1" smtClean="0"/>
              <a:t>pod</a:t>
            </a:r>
            <a:r>
              <a:rPr lang="it-IT" sz="1732" dirty="0" smtClean="0"/>
              <a:t>» è «ready», ovvero è partito correttamente scaricando le risorse necessarie ed è pronto a ricevere richieste</a:t>
            </a:r>
          </a:p>
          <a:p>
            <a:pPr marL="944118" lvl="2" indent="-285750"/>
            <a:r>
              <a:rPr lang="it-IT" sz="1732" dirty="0" err="1" smtClean="0"/>
              <a:t>Liveness</a:t>
            </a:r>
            <a:r>
              <a:rPr lang="it-IT" sz="1732" dirty="0" smtClean="0"/>
              <a:t> </a:t>
            </a:r>
            <a:r>
              <a:rPr lang="it-IT" sz="1732" dirty="0" err="1" smtClean="0"/>
              <a:t>Probes</a:t>
            </a:r>
            <a:r>
              <a:rPr lang="it-IT" sz="1732" dirty="0" smtClean="0"/>
              <a:t>: per determinare dopo l’avvio se un </a:t>
            </a:r>
            <a:r>
              <a:rPr lang="it-IT" sz="1732" dirty="0" err="1" smtClean="0"/>
              <a:t>pod</a:t>
            </a:r>
            <a:r>
              <a:rPr lang="it-IT" sz="1732" dirty="0" smtClean="0"/>
              <a:t> è «</a:t>
            </a:r>
            <a:r>
              <a:rPr lang="it-IT" sz="1732" dirty="0" err="1" smtClean="0"/>
              <a:t>healthy</a:t>
            </a:r>
            <a:r>
              <a:rPr lang="it-IT" sz="1732" dirty="0" smtClean="0"/>
              <a:t>» o «</a:t>
            </a:r>
            <a:r>
              <a:rPr lang="it-IT" sz="1732" dirty="0" err="1" smtClean="0"/>
              <a:t>unhealthy</a:t>
            </a:r>
            <a:r>
              <a:rPr lang="it-IT" sz="1732" dirty="0" smtClean="0"/>
              <a:t>»</a:t>
            </a:r>
            <a:endParaRPr lang="it-IT" sz="1732" dirty="0"/>
          </a:p>
          <a:p>
            <a:pPr marL="486918" lvl="1" indent="-285750"/>
            <a:r>
              <a:rPr lang="it-IT" sz="1800" dirty="0" smtClean="0"/>
              <a:t>2 tipi di controlli che k8s effettua</a:t>
            </a:r>
          </a:p>
          <a:p>
            <a:pPr marL="944118" lvl="2" indent="-285750"/>
            <a:r>
              <a:rPr lang="it-IT" sz="1732" dirty="0" smtClean="0"/>
              <a:t>Chiamate HTTP o TCP effettuate al POD</a:t>
            </a:r>
          </a:p>
          <a:p>
            <a:pPr marL="944118" lvl="2" indent="-285750"/>
            <a:r>
              <a:rPr lang="it-IT" sz="1732" dirty="0" smtClean="0"/>
              <a:t>Esecuzione di comandi sul POD</a:t>
            </a:r>
          </a:p>
          <a:p>
            <a:pPr marL="486918" lvl="1" indent="-285750"/>
            <a:r>
              <a:rPr lang="it-IT" sz="1800" dirty="0" smtClean="0"/>
              <a:t>Le «</a:t>
            </a:r>
            <a:r>
              <a:rPr lang="it-IT" sz="1800" dirty="0" err="1" smtClean="0"/>
              <a:t>Probes</a:t>
            </a:r>
            <a:r>
              <a:rPr lang="it-IT" sz="1800" dirty="0" smtClean="0"/>
              <a:t>» sono definite nel file di </a:t>
            </a:r>
            <a:r>
              <a:rPr lang="it-IT" sz="1800" dirty="0" err="1" smtClean="0"/>
              <a:t>deployment</a:t>
            </a:r>
            <a:endParaRPr lang="it-IT" sz="1800" dirty="0"/>
          </a:p>
          <a:p>
            <a:pPr marL="658368" lvl="2" indent="0">
              <a:buNone/>
            </a:pPr>
            <a:endParaRPr lang="it-IT" sz="1732" dirty="0" smtClean="0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Health</a:t>
            </a: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 </a:t>
            </a: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Checks</a:t>
            </a:r>
            <a:endParaRPr lang="en-US" sz="3265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950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Health</a:t>
            </a: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 </a:t>
            </a: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Checks</a:t>
            </a: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, es </a:t>
            </a: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Tomcat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6217921" y="1310327"/>
            <a:ext cx="5222239" cy="526297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r>
              <a:rPr lang="it-IT" sz="1600" dirty="0"/>
              <a:t>    </a:t>
            </a:r>
            <a:r>
              <a:rPr lang="it-IT" sz="1600" dirty="0" err="1"/>
              <a:t>spec</a:t>
            </a:r>
            <a:r>
              <a:rPr lang="it-IT" sz="1600" dirty="0"/>
              <a:t>:</a:t>
            </a:r>
          </a:p>
          <a:p>
            <a:r>
              <a:rPr lang="it-IT" sz="1600" dirty="0"/>
              <a:t>      containers:</a:t>
            </a:r>
          </a:p>
          <a:p>
            <a:r>
              <a:rPr lang="it-IT" sz="1600" dirty="0"/>
              <a:t>      - </a:t>
            </a:r>
            <a:r>
              <a:rPr lang="it-IT" sz="1600" dirty="0" err="1"/>
              <a:t>name</a:t>
            </a:r>
            <a:r>
              <a:rPr lang="it-IT" sz="1600" dirty="0"/>
              <a:t>: </a:t>
            </a:r>
            <a:r>
              <a:rPr lang="it-IT" sz="1600" dirty="0" err="1"/>
              <a:t>tomcat</a:t>
            </a:r>
            <a:endParaRPr lang="it-IT" sz="1600" dirty="0"/>
          </a:p>
          <a:p>
            <a:r>
              <a:rPr lang="it-IT" sz="1600" dirty="0"/>
              <a:t>        image: tomcat:9.0</a:t>
            </a:r>
          </a:p>
          <a:p>
            <a:r>
              <a:rPr lang="it-IT" sz="1600" dirty="0"/>
              <a:t>        </a:t>
            </a:r>
            <a:r>
              <a:rPr lang="it-IT" sz="1600" dirty="0" err="1"/>
              <a:t>ports</a:t>
            </a:r>
            <a:r>
              <a:rPr lang="it-IT" sz="1600" dirty="0"/>
              <a:t>:</a:t>
            </a:r>
          </a:p>
          <a:p>
            <a:r>
              <a:rPr lang="it-IT" sz="1600" dirty="0"/>
              <a:t>        - </a:t>
            </a:r>
            <a:r>
              <a:rPr lang="it-IT" sz="1600" dirty="0" err="1"/>
              <a:t>containerPort</a:t>
            </a:r>
            <a:r>
              <a:rPr lang="it-IT" sz="1600" dirty="0"/>
              <a:t>: 8080</a:t>
            </a:r>
          </a:p>
          <a:p>
            <a:r>
              <a:rPr lang="it-IT" sz="1600" dirty="0"/>
              <a:t>        </a:t>
            </a:r>
            <a:r>
              <a:rPr lang="it-IT" sz="1600" dirty="0" err="1">
                <a:solidFill>
                  <a:srgbClr val="0070C0"/>
                </a:solidFill>
              </a:rPr>
              <a:t>livenessProbe</a:t>
            </a:r>
            <a:r>
              <a:rPr lang="it-IT" sz="1600" dirty="0">
                <a:solidFill>
                  <a:srgbClr val="0070C0"/>
                </a:solidFill>
              </a:rPr>
              <a:t>:</a:t>
            </a:r>
          </a:p>
          <a:p>
            <a:r>
              <a:rPr lang="it-IT" sz="1600" dirty="0">
                <a:solidFill>
                  <a:srgbClr val="0070C0"/>
                </a:solidFill>
              </a:rPr>
              <a:t>          </a:t>
            </a:r>
            <a:r>
              <a:rPr lang="it-IT" sz="1600" dirty="0" err="1">
                <a:solidFill>
                  <a:srgbClr val="0070C0"/>
                </a:solidFill>
              </a:rPr>
              <a:t>httpGet</a:t>
            </a:r>
            <a:r>
              <a:rPr lang="it-IT" sz="1600" dirty="0">
                <a:solidFill>
                  <a:srgbClr val="0070C0"/>
                </a:solidFill>
              </a:rPr>
              <a:t>:</a:t>
            </a:r>
          </a:p>
          <a:p>
            <a:r>
              <a:rPr lang="it-IT" sz="1600" dirty="0">
                <a:solidFill>
                  <a:srgbClr val="0070C0"/>
                </a:solidFill>
              </a:rPr>
              <a:t>            </a:t>
            </a:r>
            <a:r>
              <a:rPr lang="it-IT" sz="1600" dirty="0" err="1">
                <a:solidFill>
                  <a:srgbClr val="0070C0"/>
                </a:solidFill>
              </a:rPr>
              <a:t>path</a:t>
            </a:r>
            <a:r>
              <a:rPr lang="it-IT" sz="1600" dirty="0">
                <a:solidFill>
                  <a:srgbClr val="0070C0"/>
                </a:solidFill>
              </a:rPr>
              <a:t>: /</a:t>
            </a:r>
          </a:p>
          <a:p>
            <a:r>
              <a:rPr lang="it-IT" sz="1600" dirty="0">
                <a:solidFill>
                  <a:srgbClr val="0070C0"/>
                </a:solidFill>
              </a:rPr>
              <a:t>            </a:t>
            </a:r>
            <a:r>
              <a:rPr lang="it-IT" sz="1600" dirty="0" err="1">
                <a:solidFill>
                  <a:srgbClr val="0070C0"/>
                </a:solidFill>
              </a:rPr>
              <a:t>port</a:t>
            </a:r>
            <a:r>
              <a:rPr lang="it-IT" sz="1600" dirty="0">
                <a:solidFill>
                  <a:srgbClr val="0070C0"/>
                </a:solidFill>
              </a:rPr>
              <a:t>: 8080</a:t>
            </a:r>
          </a:p>
          <a:p>
            <a:r>
              <a:rPr lang="it-IT" sz="1600" dirty="0">
                <a:solidFill>
                  <a:srgbClr val="0070C0"/>
                </a:solidFill>
              </a:rPr>
              <a:t>          </a:t>
            </a:r>
            <a:r>
              <a:rPr lang="it-IT" sz="1600" dirty="0" err="1">
                <a:solidFill>
                  <a:srgbClr val="0070C0"/>
                </a:solidFill>
              </a:rPr>
              <a:t>initialDelaySeconds</a:t>
            </a:r>
            <a:r>
              <a:rPr lang="it-IT" sz="1600" dirty="0">
                <a:solidFill>
                  <a:srgbClr val="0070C0"/>
                </a:solidFill>
              </a:rPr>
              <a:t>: 30</a:t>
            </a:r>
          </a:p>
          <a:p>
            <a:r>
              <a:rPr lang="it-IT" sz="1600" dirty="0">
                <a:solidFill>
                  <a:srgbClr val="0070C0"/>
                </a:solidFill>
              </a:rPr>
              <a:t>          </a:t>
            </a:r>
            <a:r>
              <a:rPr lang="it-IT" sz="1600" dirty="0" err="1">
                <a:solidFill>
                  <a:srgbClr val="0070C0"/>
                </a:solidFill>
              </a:rPr>
              <a:t>periodSeconds</a:t>
            </a:r>
            <a:r>
              <a:rPr lang="it-IT" sz="1600" dirty="0">
                <a:solidFill>
                  <a:srgbClr val="0070C0"/>
                </a:solidFill>
              </a:rPr>
              <a:t>: 30</a:t>
            </a:r>
          </a:p>
          <a:p>
            <a:r>
              <a:rPr lang="it-IT" sz="1600" dirty="0">
                <a:solidFill>
                  <a:srgbClr val="0070C0"/>
                </a:solidFill>
              </a:rPr>
              <a:t>        </a:t>
            </a:r>
            <a:r>
              <a:rPr lang="it-IT" sz="1600" dirty="0" err="1">
                <a:solidFill>
                  <a:srgbClr val="0070C0"/>
                </a:solidFill>
              </a:rPr>
              <a:t>readinessProbe</a:t>
            </a:r>
            <a:r>
              <a:rPr lang="it-IT" sz="1600" dirty="0">
                <a:solidFill>
                  <a:srgbClr val="0070C0"/>
                </a:solidFill>
              </a:rPr>
              <a:t>:</a:t>
            </a:r>
          </a:p>
          <a:p>
            <a:r>
              <a:rPr lang="it-IT" sz="1600" dirty="0">
                <a:solidFill>
                  <a:srgbClr val="0070C0"/>
                </a:solidFill>
              </a:rPr>
              <a:t>          </a:t>
            </a:r>
            <a:r>
              <a:rPr lang="it-IT" sz="1600" dirty="0" err="1">
                <a:solidFill>
                  <a:srgbClr val="0070C0"/>
                </a:solidFill>
              </a:rPr>
              <a:t>httpGet</a:t>
            </a:r>
            <a:r>
              <a:rPr lang="it-IT" sz="1600" dirty="0">
                <a:solidFill>
                  <a:srgbClr val="0070C0"/>
                </a:solidFill>
              </a:rPr>
              <a:t>:</a:t>
            </a:r>
          </a:p>
          <a:p>
            <a:r>
              <a:rPr lang="it-IT" sz="1600" dirty="0">
                <a:solidFill>
                  <a:srgbClr val="0070C0"/>
                </a:solidFill>
              </a:rPr>
              <a:t>            </a:t>
            </a:r>
            <a:r>
              <a:rPr lang="it-IT" sz="1600" dirty="0" err="1">
                <a:solidFill>
                  <a:srgbClr val="0070C0"/>
                </a:solidFill>
              </a:rPr>
              <a:t>path</a:t>
            </a:r>
            <a:r>
              <a:rPr lang="it-IT" sz="1600" dirty="0">
                <a:solidFill>
                  <a:srgbClr val="0070C0"/>
                </a:solidFill>
              </a:rPr>
              <a:t>: /</a:t>
            </a:r>
          </a:p>
          <a:p>
            <a:r>
              <a:rPr lang="it-IT" sz="1600" dirty="0">
                <a:solidFill>
                  <a:srgbClr val="0070C0"/>
                </a:solidFill>
              </a:rPr>
              <a:t>            </a:t>
            </a:r>
            <a:r>
              <a:rPr lang="it-IT" sz="1600" dirty="0" err="1">
                <a:solidFill>
                  <a:srgbClr val="0070C0"/>
                </a:solidFill>
              </a:rPr>
              <a:t>port</a:t>
            </a:r>
            <a:r>
              <a:rPr lang="it-IT" sz="1600" dirty="0">
                <a:solidFill>
                  <a:srgbClr val="0070C0"/>
                </a:solidFill>
              </a:rPr>
              <a:t>: 8080</a:t>
            </a:r>
          </a:p>
          <a:p>
            <a:r>
              <a:rPr lang="it-IT" sz="1600" dirty="0">
                <a:solidFill>
                  <a:srgbClr val="0070C0"/>
                </a:solidFill>
              </a:rPr>
              <a:t>          </a:t>
            </a:r>
            <a:r>
              <a:rPr lang="it-IT" sz="1600" dirty="0" err="1">
                <a:solidFill>
                  <a:srgbClr val="0070C0"/>
                </a:solidFill>
              </a:rPr>
              <a:t>initialDelaySeconds</a:t>
            </a:r>
            <a:r>
              <a:rPr lang="it-IT" sz="1600" dirty="0">
                <a:solidFill>
                  <a:srgbClr val="0070C0"/>
                </a:solidFill>
              </a:rPr>
              <a:t>: 15</a:t>
            </a:r>
          </a:p>
          <a:p>
            <a:r>
              <a:rPr lang="it-IT" sz="1600" dirty="0">
                <a:solidFill>
                  <a:srgbClr val="0070C0"/>
                </a:solidFill>
              </a:rPr>
              <a:t>          </a:t>
            </a:r>
            <a:r>
              <a:rPr lang="it-IT" sz="1600" dirty="0" err="1">
                <a:solidFill>
                  <a:srgbClr val="0070C0"/>
                </a:solidFill>
              </a:rPr>
              <a:t>periodSeconds</a:t>
            </a:r>
            <a:r>
              <a:rPr lang="it-IT" sz="1600" dirty="0">
                <a:solidFill>
                  <a:srgbClr val="0070C0"/>
                </a:solidFill>
              </a:rPr>
              <a:t>: 3</a:t>
            </a:r>
          </a:p>
          <a:p>
            <a:r>
              <a:rPr lang="it-IT" sz="1600" dirty="0"/>
              <a:t/>
            </a:r>
            <a:br>
              <a:rPr lang="it-IT" sz="1600" dirty="0"/>
            </a:br>
            <a:r>
              <a:rPr lang="it-IT" sz="1600" dirty="0"/>
              <a:t/>
            </a:r>
            <a:br>
              <a:rPr lang="it-IT" sz="1600" dirty="0"/>
            </a:br>
            <a:endParaRPr lang="it-IT" sz="1600" dirty="0"/>
          </a:p>
        </p:txBody>
      </p:sp>
      <p:sp>
        <p:nvSpPr>
          <p:cNvPr id="2" name="Segnaposto contenuto 1"/>
          <p:cNvSpPr>
            <a:spLocks noGrp="1"/>
          </p:cNvSpPr>
          <p:nvPr>
            <p:ph idx="1"/>
          </p:nvPr>
        </p:nvSpPr>
        <p:spPr>
          <a:xfrm>
            <a:off x="838201" y="1395213"/>
            <a:ext cx="2321559" cy="1043187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7" name="Rettangolo 6"/>
          <p:cNvSpPr/>
          <p:nvPr/>
        </p:nvSpPr>
        <p:spPr>
          <a:xfrm>
            <a:off x="670558" y="1310327"/>
            <a:ext cx="4663442" cy="378565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r>
              <a:rPr lang="it-IT" sz="1600" dirty="0" err="1"/>
              <a:t>apiVersion</a:t>
            </a:r>
            <a:r>
              <a:rPr lang="it-IT" sz="1600" dirty="0"/>
              <a:t>: </a:t>
            </a:r>
            <a:r>
              <a:rPr lang="it-IT" sz="1600" dirty="0" err="1"/>
              <a:t>apps</a:t>
            </a:r>
            <a:r>
              <a:rPr lang="it-IT" sz="1600" dirty="0"/>
              <a:t>/v1</a:t>
            </a:r>
          </a:p>
          <a:p>
            <a:r>
              <a:rPr lang="it-IT" sz="1600" dirty="0" err="1"/>
              <a:t>kind</a:t>
            </a:r>
            <a:r>
              <a:rPr lang="it-IT" sz="1600" dirty="0"/>
              <a:t>: Deployment</a:t>
            </a:r>
          </a:p>
          <a:p>
            <a:r>
              <a:rPr lang="it-IT" sz="1600" dirty="0" err="1"/>
              <a:t>metadata</a:t>
            </a:r>
            <a:r>
              <a:rPr lang="it-IT" sz="1600" dirty="0"/>
              <a:t>:</a:t>
            </a:r>
          </a:p>
          <a:p>
            <a:r>
              <a:rPr lang="it-IT" sz="1600" dirty="0"/>
              <a:t>  </a:t>
            </a:r>
            <a:r>
              <a:rPr lang="it-IT" sz="1600" dirty="0" err="1"/>
              <a:t>name</a:t>
            </a:r>
            <a:r>
              <a:rPr lang="it-IT" sz="1600" dirty="0"/>
              <a:t>: </a:t>
            </a:r>
            <a:r>
              <a:rPr lang="it-IT" sz="1600" dirty="0" err="1"/>
              <a:t>tomcat-deployment</a:t>
            </a:r>
            <a:endParaRPr lang="it-IT" sz="1600" dirty="0"/>
          </a:p>
          <a:p>
            <a:r>
              <a:rPr lang="it-IT" sz="1600" dirty="0" err="1" smtClean="0"/>
              <a:t>spec</a:t>
            </a:r>
            <a:r>
              <a:rPr lang="it-IT" sz="1600" dirty="0" smtClean="0"/>
              <a:t>:</a:t>
            </a:r>
          </a:p>
          <a:p>
            <a:r>
              <a:rPr lang="it-IT" sz="1600" dirty="0"/>
              <a:t>  </a:t>
            </a:r>
            <a:r>
              <a:rPr lang="it-IT" sz="1600" dirty="0" err="1"/>
              <a:t>selector</a:t>
            </a:r>
            <a:r>
              <a:rPr lang="it-IT" sz="1600" dirty="0"/>
              <a:t>:</a:t>
            </a:r>
          </a:p>
          <a:p>
            <a:r>
              <a:rPr lang="it-IT" sz="1600" dirty="0"/>
              <a:t>    </a:t>
            </a:r>
            <a:r>
              <a:rPr lang="it-IT" sz="1600" dirty="0" err="1"/>
              <a:t>matchLabels</a:t>
            </a:r>
            <a:r>
              <a:rPr lang="it-IT" sz="1600" dirty="0"/>
              <a:t>:</a:t>
            </a:r>
          </a:p>
          <a:p>
            <a:r>
              <a:rPr lang="it-IT" sz="1600" dirty="0"/>
              <a:t>      </a:t>
            </a:r>
            <a:r>
              <a:rPr lang="it-IT" sz="1600" dirty="0" err="1"/>
              <a:t>app</a:t>
            </a:r>
            <a:r>
              <a:rPr lang="it-IT" sz="1600" dirty="0"/>
              <a:t>: </a:t>
            </a:r>
            <a:r>
              <a:rPr lang="it-IT" sz="1600" dirty="0" err="1"/>
              <a:t>tomcat</a:t>
            </a:r>
            <a:endParaRPr lang="it-IT" sz="1600" dirty="0"/>
          </a:p>
          <a:p>
            <a:r>
              <a:rPr lang="it-IT" sz="1600" dirty="0"/>
              <a:t>  </a:t>
            </a:r>
            <a:r>
              <a:rPr lang="it-IT" sz="1600" dirty="0" err="1"/>
              <a:t>replicas</a:t>
            </a:r>
            <a:r>
              <a:rPr lang="it-IT" sz="1600" dirty="0"/>
              <a:t>: 1</a:t>
            </a:r>
          </a:p>
          <a:p>
            <a:r>
              <a:rPr lang="it-IT" sz="1600" dirty="0"/>
              <a:t>  </a:t>
            </a:r>
            <a:r>
              <a:rPr lang="it-IT" sz="1600" dirty="0" err="1"/>
              <a:t>template</a:t>
            </a:r>
            <a:r>
              <a:rPr lang="it-IT" sz="1600" dirty="0"/>
              <a:t>:</a:t>
            </a:r>
          </a:p>
          <a:p>
            <a:r>
              <a:rPr lang="it-IT" sz="1600" dirty="0"/>
              <a:t>    </a:t>
            </a:r>
            <a:r>
              <a:rPr lang="it-IT" sz="1600" dirty="0" err="1"/>
              <a:t>metadata</a:t>
            </a:r>
            <a:r>
              <a:rPr lang="it-IT" sz="1600" dirty="0"/>
              <a:t>:</a:t>
            </a:r>
          </a:p>
          <a:p>
            <a:r>
              <a:rPr lang="it-IT" sz="1600" dirty="0"/>
              <a:t>      </a:t>
            </a:r>
            <a:r>
              <a:rPr lang="it-IT" sz="1600" dirty="0" err="1"/>
              <a:t>labels</a:t>
            </a:r>
            <a:r>
              <a:rPr lang="it-IT" sz="1600" dirty="0"/>
              <a:t>:</a:t>
            </a:r>
          </a:p>
          <a:p>
            <a:r>
              <a:rPr lang="it-IT" sz="1600" dirty="0"/>
              <a:t>        </a:t>
            </a:r>
            <a:r>
              <a:rPr lang="it-IT" sz="1600" dirty="0" err="1"/>
              <a:t>app</a:t>
            </a:r>
            <a:r>
              <a:rPr lang="it-IT" sz="1600" dirty="0"/>
              <a:t>: </a:t>
            </a:r>
            <a:r>
              <a:rPr lang="it-IT" sz="1600" dirty="0" err="1" smtClean="0"/>
              <a:t>tomcat</a:t>
            </a:r>
            <a:r>
              <a:rPr lang="it-IT" sz="1600" dirty="0"/>
              <a:t/>
            </a:r>
            <a:br>
              <a:rPr lang="it-IT" sz="1600" dirty="0"/>
            </a:br>
            <a:r>
              <a:rPr lang="it-IT" sz="1600" dirty="0"/>
              <a:t/>
            </a:r>
            <a:br>
              <a:rPr lang="it-IT" sz="1600" dirty="0"/>
            </a:b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3502693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Health</a:t>
            </a: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 </a:t>
            </a: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Checks</a:t>
            </a: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, es </a:t>
            </a: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Tomcat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2" name="Segnaposto contenuto 1"/>
          <p:cNvSpPr>
            <a:spLocks noGrp="1"/>
          </p:cNvSpPr>
          <p:nvPr>
            <p:ph idx="1"/>
          </p:nvPr>
        </p:nvSpPr>
        <p:spPr>
          <a:xfrm>
            <a:off x="838201" y="1395213"/>
            <a:ext cx="9149079" cy="2089667"/>
          </a:xfrm>
        </p:spPr>
        <p:txBody>
          <a:bodyPr/>
          <a:lstStyle/>
          <a:p>
            <a:r>
              <a:rPr lang="it-IT" dirty="0" err="1" smtClean="0"/>
              <a:t>kubectl</a:t>
            </a:r>
            <a:r>
              <a:rPr lang="it-IT" dirty="0" smtClean="0"/>
              <a:t> </a:t>
            </a:r>
            <a:r>
              <a:rPr lang="it-IT" dirty="0" err="1" smtClean="0"/>
              <a:t>describe</a:t>
            </a:r>
            <a:r>
              <a:rPr lang="it-IT" dirty="0" smtClean="0"/>
              <a:t> </a:t>
            </a:r>
            <a:r>
              <a:rPr lang="it-IT" dirty="0" err="1" smtClean="0"/>
              <a:t>pod</a:t>
            </a:r>
            <a:r>
              <a:rPr lang="it-IT" dirty="0" smtClean="0"/>
              <a:t> </a:t>
            </a:r>
            <a:r>
              <a:rPr lang="it-IT" dirty="0" err="1" smtClean="0"/>
              <a:t>tomcat-deployment</a:t>
            </a:r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1944367"/>
            <a:ext cx="8222693" cy="184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859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Dashboard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2" name="Segnaposto contenuto 1"/>
          <p:cNvSpPr>
            <a:spLocks noGrp="1"/>
          </p:cNvSpPr>
          <p:nvPr>
            <p:ph idx="1"/>
          </p:nvPr>
        </p:nvSpPr>
        <p:spPr>
          <a:xfrm>
            <a:off x="838201" y="1395213"/>
            <a:ext cx="9149079" cy="2089667"/>
          </a:xfrm>
        </p:spPr>
        <p:txBody>
          <a:bodyPr/>
          <a:lstStyle/>
          <a:p>
            <a:r>
              <a:rPr lang="it-IT" dirty="0" smtClean="0"/>
              <a:t>Finora abbiamo utilizzato </a:t>
            </a:r>
            <a:r>
              <a:rPr lang="it-IT" dirty="0" err="1" smtClean="0"/>
              <a:t>kubectl</a:t>
            </a:r>
            <a:endParaRPr lang="it-IT" dirty="0" smtClean="0"/>
          </a:p>
          <a:p>
            <a:r>
              <a:rPr lang="it-IT" dirty="0" smtClean="0"/>
              <a:t>E’ fornita una </a:t>
            </a:r>
            <a:r>
              <a:rPr lang="it-IT" dirty="0" err="1" smtClean="0"/>
              <a:t>dashboard</a:t>
            </a:r>
            <a:r>
              <a:rPr lang="it-IT" dirty="0" smtClean="0"/>
              <a:t> che offre le stesse funzionalità</a:t>
            </a:r>
          </a:p>
          <a:p>
            <a:r>
              <a:rPr lang="it-IT" dirty="0" err="1" smtClean="0"/>
              <a:t>minikube</a:t>
            </a:r>
            <a:r>
              <a:rPr lang="it-IT" dirty="0" smtClean="0"/>
              <a:t> </a:t>
            </a:r>
            <a:r>
              <a:rPr lang="it-IT" dirty="0" err="1" smtClean="0"/>
              <a:t>dashboard</a:t>
            </a:r>
            <a:endParaRPr lang="it-IT" dirty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7945" y="2131432"/>
            <a:ext cx="7965440" cy="3823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472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Esercizio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2" name="Segnaposto contenuto 1"/>
          <p:cNvSpPr>
            <a:spLocks noGrp="1"/>
          </p:cNvSpPr>
          <p:nvPr>
            <p:ph idx="1"/>
          </p:nvPr>
        </p:nvSpPr>
        <p:spPr>
          <a:xfrm>
            <a:off x="838201" y="1395213"/>
            <a:ext cx="9149079" cy="2089667"/>
          </a:xfrm>
        </p:spPr>
        <p:txBody>
          <a:bodyPr>
            <a:noAutofit/>
          </a:bodyPr>
          <a:lstStyle/>
          <a:p>
            <a:r>
              <a:rPr lang="it-IT" sz="1800" dirty="0" err="1" smtClean="0"/>
              <a:t>Deployare</a:t>
            </a:r>
            <a:r>
              <a:rPr lang="it-IT" sz="1800" dirty="0" smtClean="0"/>
              <a:t> e scalare </a:t>
            </a:r>
            <a:r>
              <a:rPr lang="it-IT" sz="1800" dirty="0" err="1" smtClean="0"/>
              <a:t>MongoDB</a:t>
            </a:r>
            <a:endParaRPr lang="it-IT" sz="1800" dirty="0" smtClean="0"/>
          </a:p>
          <a:p>
            <a:r>
              <a:rPr lang="it-IT" sz="1800" dirty="0" smtClean="0"/>
              <a:t>Success </a:t>
            </a:r>
            <a:r>
              <a:rPr lang="it-IT" sz="1800" dirty="0" err="1" smtClean="0"/>
              <a:t>Criteria</a:t>
            </a:r>
            <a:r>
              <a:rPr lang="it-IT" sz="1800" dirty="0" smtClean="0"/>
              <a:t>:</a:t>
            </a:r>
          </a:p>
          <a:p>
            <a:pPr lvl="1"/>
            <a:r>
              <a:rPr lang="it-IT" sz="1800" dirty="0" err="1" smtClean="0"/>
              <a:t>MongoDB</a:t>
            </a:r>
            <a:r>
              <a:rPr lang="it-IT" sz="1800" dirty="0" smtClean="0"/>
              <a:t> è avviato con 4 repliche</a:t>
            </a:r>
          </a:p>
          <a:p>
            <a:pPr lvl="2"/>
            <a:r>
              <a:rPr lang="it-IT" sz="1800" dirty="0" err="1" smtClean="0"/>
              <a:t>Hints</a:t>
            </a:r>
            <a:endParaRPr lang="it-IT" sz="1800" dirty="0"/>
          </a:p>
          <a:p>
            <a:pPr lvl="3"/>
            <a:r>
              <a:rPr lang="it-IT" sz="1800" dirty="0" err="1" smtClean="0"/>
              <a:t>MongoDB</a:t>
            </a:r>
            <a:r>
              <a:rPr lang="it-IT" sz="1800" dirty="0" smtClean="0"/>
              <a:t> è in ascolto sulla porta 27017</a:t>
            </a:r>
          </a:p>
          <a:p>
            <a:pPr lvl="3"/>
            <a:r>
              <a:rPr lang="it-IT" sz="1800" dirty="0" smtClean="0"/>
              <a:t>Su </a:t>
            </a:r>
            <a:r>
              <a:rPr lang="it-IT" sz="1800" dirty="0" err="1" smtClean="0"/>
              <a:t>Docker</a:t>
            </a:r>
            <a:r>
              <a:rPr lang="it-IT" sz="1800" dirty="0" smtClean="0"/>
              <a:t> </a:t>
            </a:r>
            <a:r>
              <a:rPr lang="it-IT" sz="1800" dirty="0" err="1" smtClean="0"/>
              <a:t>Hub</a:t>
            </a:r>
            <a:r>
              <a:rPr lang="it-IT" sz="1800" dirty="0" smtClean="0"/>
              <a:t> sono disponibili le immagini di </a:t>
            </a:r>
            <a:r>
              <a:rPr lang="it-IT" sz="1800" dirty="0" err="1" smtClean="0"/>
              <a:t>MongoDB</a:t>
            </a:r>
            <a:endParaRPr lang="it-IT" sz="1800" dirty="0" smtClean="0"/>
          </a:p>
        </p:txBody>
      </p:sp>
    </p:spTree>
    <p:extLst>
      <p:ext uri="{BB962C8B-B14F-4D97-AF65-F5344CB8AC3E}">
        <p14:creationId xmlns:p14="http://schemas.microsoft.com/office/powerpoint/2010/main" val="21190274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Soluzioni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2" name="Segnaposto contenuto 1"/>
          <p:cNvSpPr>
            <a:spLocks noGrp="1"/>
          </p:cNvSpPr>
          <p:nvPr>
            <p:ph idx="1"/>
          </p:nvPr>
        </p:nvSpPr>
        <p:spPr>
          <a:xfrm>
            <a:off x="838201" y="1395213"/>
            <a:ext cx="9149079" cy="2089667"/>
          </a:xfrm>
        </p:spPr>
        <p:txBody>
          <a:bodyPr>
            <a:noAutofit/>
          </a:bodyPr>
          <a:lstStyle/>
          <a:p>
            <a:r>
              <a:rPr lang="it-IT" sz="1800" dirty="0" smtClean="0"/>
              <a:t>Passa alla slide successiva quando hai terminato</a:t>
            </a:r>
          </a:p>
        </p:txBody>
      </p:sp>
    </p:spTree>
    <p:extLst>
      <p:ext uri="{BB962C8B-B14F-4D97-AF65-F5344CB8AC3E}">
        <p14:creationId xmlns:p14="http://schemas.microsoft.com/office/powerpoint/2010/main" val="41582943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Soluzioni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2" name="Segnaposto contenuto 1"/>
          <p:cNvSpPr>
            <a:spLocks noGrp="1"/>
          </p:cNvSpPr>
          <p:nvPr>
            <p:ph idx="1"/>
          </p:nvPr>
        </p:nvSpPr>
        <p:spPr>
          <a:xfrm>
            <a:off x="838201" y="1395213"/>
            <a:ext cx="9149079" cy="2089667"/>
          </a:xfrm>
        </p:spPr>
        <p:txBody>
          <a:bodyPr>
            <a:noAutofit/>
          </a:bodyPr>
          <a:lstStyle/>
          <a:p>
            <a:r>
              <a:rPr lang="it-IT" sz="1800" dirty="0" err="1"/>
              <a:t>kubectl</a:t>
            </a:r>
            <a:r>
              <a:rPr lang="it-IT" sz="1800" dirty="0"/>
              <a:t> create </a:t>
            </a:r>
            <a:r>
              <a:rPr lang="it-IT" sz="1800" dirty="0" err="1"/>
              <a:t>deployment</a:t>
            </a:r>
            <a:r>
              <a:rPr lang="it-IT" sz="1800" dirty="0"/>
              <a:t> </a:t>
            </a:r>
            <a:r>
              <a:rPr lang="it-IT" sz="1800" dirty="0" err="1"/>
              <a:t>mongodb-exercise</a:t>
            </a:r>
            <a:r>
              <a:rPr lang="it-IT" sz="1800" dirty="0"/>
              <a:t> --image </a:t>
            </a:r>
            <a:r>
              <a:rPr lang="it-IT" sz="1800" dirty="0" err="1" smtClean="0"/>
              <a:t>mongo</a:t>
            </a:r>
            <a:endParaRPr lang="it-IT" sz="1800" dirty="0"/>
          </a:p>
          <a:p>
            <a:r>
              <a:rPr lang="it-IT" sz="1800" dirty="0" err="1"/>
              <a:t>kubectl</a:t>
            </a:r>
            <a:r>
              <a:rPr lang="it-IT" sz="1800" dirty="0"/>
              <a:t> scale --</a:t>
            </a:r>
            <a:r>
              <a:rPr lang="it-IT" sz="1800" dirty="0" err="1"/>
              <a:t>replicas</a:t>
            </a:r>
            <a:r>
              <a:rPr lang="it-IT" sz="1800" dirty="0"/>
              <a:t>=4 </a:t>
            </a:r>
            <a:r>
              <a:rPr lang="it-IT" sz="1800" dirty="0" err="1"/>
              <a:t>deployment</a:t>
            </a:r>
            <a:r>
              <a:rPr lang="it-IT" sz="1800" dirty="0"/>
              <a:t> </a:t>
            </a:r>
            <a:r>
              <a:rPr lang="it-IT" sz="1800" dirty="0" err="1"/>
              <a:t>mongodb-exercise</a:t>
            </a:r>
            <a:r>
              <a:rPr lang="it-IT" sz="1800" dirty="0"/>
              <a:t> </a:t>
            </a:r>
          </a:p>
          <a:p>
            <a:r>
              <a:rPr lang="it-IT" sz="1800" dirty="0" err="1"/>
              <a:t>kubectl</a:t>
            </a:r>
            <a:r>
              <a:rPr lang="it-IT" sz="1800" dirty="0"/>
              <a:t> </a:t>
            </a:r>
            <a:r>
              <a:rPr lang="it-IT" sz="1800" dirty="0" err="1"/>
              <a:t>describe</a:t>
            </a:r>
            <a:r>
              <a:rPr lang="it-IT" sz="1800" dirty="0"/>
              <a:t> </a:t>
            </a:r>
            <a:r>
              <a:rPr lang="it-IT" sz="1800" dirty="0" err="1"/>
              <a:t>deployment</a:t>
            </a:r>
            <a:r>
              <a:rPr lang="it-IT" sz="1800" dirty="0"/>
              <a:t> </a:t>
            </a:r>
            <a:r>
              <a:rPr lang="it-IT" sz="1800" dirty="0" err="1" smtClean="0"/>
              <a:t>mongodb-exercise</a:t>
            </a:r>
            <a:endParaRPr lang="it-IT" sz="1800" dirty="0" smtClean="0"/>
          </a:p>
          <a:p>
            <a:r>
              <a:rPr lang="fr-FR" sz="1800" dirty="0" err="1"/>
              <a:t>kubectl</a:t>
            </a:r>
            <a:r>
              <a:rPr lang="fr-FR" sz="1800" dirty="0"/>
              <a:t> expose </a:t>
            </a:r>
            <a:r>
              <a:rPr lang="fr-FR" sz="1800" dirty="0" err="1"/>
              <a:t>deployment</a:t>
            </a:r>
            <a:r>
              <a:rPr lang="fr-FR" sz="1800" dirty="0"/>
              <a:t> </a:t>
            </a:r>
            <a:r>
              <a:rPr lang="fr-FR" sz="1800" dirty="0" err="1"/>
              <a:t>mongodb-exercise</a:t>
            </a:r>
            <a:r>
              <a:rPr lang="fr-FR" sz="1800" dirty="0"/>
              <a:t> --port=27017 --type=</a:t>
            </a:r>
            <a:r>
              <a:rPr lang="fr-FR" sz="1800" dirty="0" err="1"/>
              <a:t>LoadBalancer</a:t>
            </a:r>
            <a:endParaRPr lang="it-IT" sz="1800" dirty="0" smtClean="0"/>
          </a:p>
          <a:p>
            <a:pPr marL="0" indent="0">
              <a:buNone/>
            </a:pPr>
            <a:endParaRPr lang="it-IT" sz="1800" dirty="0"/>
          </a:p>
          <a:p>
            <a:r>
              <a:rPr lang="it-IT" sz="1800" dirty="0" smtClean="0"/>
              <a:t>Altre possibili soluzioni </a:t>
            </a:r>
          </a:p>
          <a:p>
            <a:endParaRPr lang="it-IT" sz="1800" dirty="0"/>
          </a:p>
          <a:p>
            <a:r>
              <a:rPr lang="it-IT" sz="1800" dirty="0" smtClean="0"/>
              <a:t>Utilizzare </a:t>
            </a:r>
            <a:r>
              <a:rPr lang="it-IT" sz="1800" dirty="0" err="1" smtClean="0"/>
              <a:t>deployment.yaml</a:t>
            </a:r>
            <a:r>
              <a:rPr lang="it-IT" sz="1800" dirty="0" smtClean="0"/>
              <a:t> + </a:t>
            </a:r>
            <a:r>
              <a:rPr lang="it-IT" sz="1800" dirty="0" err="1" smtClean="0"/>
              <a:t>kubectl</a:t>
            </a:r>
            <a:r>
              <a:rPr lang="it-IT" sz="1800" dirty="0" smtClean="0"/>
              <a:t> </a:t>
            </a:r>
            <a:r>
              <a:rPr lang="it-IT" sz="1800" dirty="0" err="1" smtClean="0"/>
              <a:t>apply</a:t>
            </a:r>
            <a:r>
              <a:rPr lang="it-IT" sz="1800" dirty="0" smtClean="0"/>
              <a:t> + </a:t>
            </a:r>
            <a:r>
              <a:rPr lang="it-IT" sz="1800" dirty="0" err="1" smtClean="0"/>
              <a:t>expose</a:t>
            </a:r>
            <a:endParaRPr lang="it-IT" sz="1800" dirty="0" smtClean="0"/>
          </a:p>
          <a:p>
            <a:r>
              <a:rPr lang="it-IT" sz="1800" dirty="0" smtClean="0"/>
              <a:t>Utilizzare </a:t>
            </a:r>
            <a:r>
              <a:rPr lang="it-IT" sz="1800" dirty="0" err="1" smtClean="0"/>
              <a:t>deployment.yaml</a:t>
            </a:r>
            <a:r>
              <a:rPr lang="it-IT" sz="1800" dirty="0" smtClean="0"/>
              <a:t> / </a:t>
            </a:r>
            <a:r>
              <a:rPr lang="it-IT" sz="1800" dirty="0" err="1" smtClean="0"/>
              <a:t>service.yaml</a:t>
            </a:r>
            <a:r>
              <a:rPr lang="it-IT" sz="1800" dirty="0" smtClean="0"/>
              <a:t> + </a:t>
            </a:r>
            <a:r>
              <a:rPr lang="it-IT" sz="1800" dirty="0" err="1" smtClean="0"/>
              <a:t>kubectl</a:t>
            </a:r>
            <a:r>
              <a:rPr lang="it-IT" sz="1800" dirty="0" smtClean="0"/>
              <a:t> </a:t>
            </a:r>
            <a:r>
              <a:rPr lang="it-IT" sz="1800" dirty="0" err="1" smtClean="0"/>
              <a:t>apply</a:t>
            </a:r>
            <a:endParaRPr lang="it-IT" sz="1800" dirty="0" smtClean="0"/>
          </a:p>
          <a:p>
            <a:r>
              <a:rPr lang="it-IT" sz="1800" dirty="0" smtClean="0"/>
              <a:t>Utilizzare un </a:t>
            </a:r>
            <a:r>
              <a:rPr lang="it-IT" sz="1800" dirty="0" err="1" smtClean="0"/>
              <a:t>kubernates</a:t>
            </a:r>
            <a:r>
              <a:rPr lang="it-IT" sz="1800" dirty="0" smtClean="0"/>
              <a:t> package manager (es </a:t>
            </a:r>
            <a:r>
              <a:rPr lang="it-IT" sz="1800" dirty="0" err="1" smtClean="0"/>
              <a:t>helm</a:t>
            </a:r>
            <a:r>
              <a:rPr lang="it-IT" sz="1800" dirty="0" smtClean="0"/>
              <a:t>)</a:t>
            </a:r>
            <a:endParaRPr lang="it-IT" sz="1800" dirty="0"/>
          </a:p>
          <a:p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39555787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DNS &amp; Service </a:t>
            </a: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Discovery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2" name="Segnaposto contenuto 1"/>
          <p:cNvSpPr>
            <a:spLocks noGrp="1"/>
          </p:cNvSpPr>
          <p:nvPr>
            <p:ph idx="1"/>
          </p:nvPr>
        </p:nvSpPr>
        <p:spPr>
          <a:xfrm>
            <a:off x="838201" y="1395213"/>
            <a:ext cx="9596119" cy="2790707"/>
          </a:xfrm>
        </p:spPr>
        <p:txBody>
          <a:bodyPr>
            <a:noAutofit/>
          </a:bodyPr>
          <a:lstStyle/>
          <a:p>
            <a:r>
              <a:rPr lang="it-IT" sz="1800" dirty="0" smtClean="0"/>
              <a:t>Il modo principale con cui </a:t>
            </a:r>
            <a:r>
              <a:rPr lang="it-IT" sz="1800" dirty="0" err="1" smtClean="0"/>
              <a:t>kubernates</a:t>
            </a:r>
            <a:r>
              <a:rPr lang="it-IT" sz="1800" dirty="0" smtClean="0"/>
              <a:t> realizza la comunicazione tra i </a:t>
            </a:r>
            <a:r>
              <a:rPr lang="it-IT" sz="1800" dirty="0" err="1" smtClean="0"/>
              <a:t>microservizi</a:t>
            </a:r>
            <a:r>
              <a:rPr lang="it-IT" sz="1800" dirty="0" smtClean="0"/>
              <a:t> è il suo DNS</a:t>
            </a:r>
          </a:p>
          <a:p>
            <a:r>
              <a:rPr lang="it-IT" sz="1800" dirty="0" smtClean="0"/>
              <a:t>K8s utilizza una nomenclatura nota per dare un nome logico ai servizi</a:t>
            </a:r>
          </a:p>
          <a:p>
            <a:pPr lvl="1"/>
            <a:r>
              <a:rPr lang="it-IT" sz="1664" dirty="0" smtClean="0"/>
              <a:t>&lt;</a:t>
            </a:r>
            <a:r>
              <a:rPr lang="it-IT" sz="1664" dirty="0" err="1" smtClean="0"/>
              <a:t>my</a:t>
            </a:r>
            <a:r>
              <a:rPr lang="it-IT" sz="1664" dirty="0" smtClean="0"/>
              <a:t>-service-</a:t>
            </a:r>
            <a:r>
              <a:rPr lang="it-IT" sz="1664" dirty="0" err="1" smtClean="0"/>
              <a:t>name</a:t>
            </a:r>
            <a:r>
              <a:rPr lang="it-IT" sz="1664" dirty="0" smtClean="0"/>
              <a:t>&gt;.&lt;</a:t>
            </a:r>
            <a:r>
              <a:rPr lang="it-IT" sz="1664" dirty="0" err="1" smtClean="0"/>
              <a:t>my-namespace</a:t>
            </a:r>
            <a:r>
              <a:rPr lang="it-IT" sz="1664" dirty="0" smtClean="0"/>
              <a:t>&gt;.</a:t>
            </a:r>
            <a:r>
              <a:rPr lang="it-IT" sz="1664" dirty="0" err="1" smtClean="0"/>
              <a:t>svc.cluster.local</a:t>
            </a:r>
            <a:endParaRPr lang="it-IT" sz="1664" dirty="0" smtClean="0"/>
          </a:p>
          <a:p>
            <a:r>
              <a:rPr lang="it-IT" sz="1936" dirty="0" smtClean="0"/>
              <a:t>Il nostro applicativo </a:t>
            </a:r>
            <a:r>
              <a:rPr lang="it-IT" sz="1936" dirty="0" err="1" smtClean="0"/>
              <a:t>utilizzera</a:t>
            </a:r>
            <a:r>
              <a:rPr lang="it-IT" sz="1936" dirty="0" smtClean="0"/>
              <a:t> dei nomi logici, che eventualmente potranno essere sostituiti da delle variabili di ambiente</a:t>
            </a:r>
          </a:p>
          <a:p>
            <a:r>
              <a:rPr lang="it-IT" sz="1936" dirty="0" smtClean="0"/>
              <a:t>K8s permette di definire dei </a:t>
            </a:r>
            <a:r>
              <a:rPr lang="it-IT" sz="1936" dirty="0" err="1" smtClean="0"/>
              <a:t>namespace</a:t>
            </a:r>
            <a:r>
              <a:rPr lang="it-IT" sz="1936" dirty="0" smtClean="0"/>
              <a:t>, per separare il cluster in dei «cluster logici» più piccoli. (Di default esiste un </a:t>
            </a:r>
            <a:r>
              <a:rPr lang="it-IT" sz="1936" dirty="0" err="1" smtClean="0"/>
              <a:t>namespace</a:t>
            </a:r>
            <a:r>
              <a:rPr lang="it-IT" sz="1936" dirty="0" smtClean="0"/>
              <a:t> già definito)</a:t>
            </a:r>
          </a:p>
          <a:p>
            <a:endParaRPr lang="it-IT" sz="1936" dirty="0" smtClean="0"/>
          </a:p>
          <a:p>
            <a:pPr marL="0" indent="0">
              <a:buNone/>
            </a:pPr>
            <a:endParaRPr lang="it-IT" sz="1800" dirty="0"/>
          </a:p>
          <a:p>
            <a:pPr marL="0" indent="0">
              <a:buNone/>
            </a:pP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321489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DNS &amp; Service </a:t>
            </a: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Discovery</a:t>
            </a:r>
            <a:endParaRPr lang="en-US" sz="3265" i="1" dirty="0">
              <a:solidFill>
                <a:srgbClr val="FF0000"/>
              </a:solidFill>
            </a:endParaRPr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62444" y="1452567"/>
            <a:ext cx="7136516" cy="3607113"/>
          </a:xfrm>
          <a:prstGeom prst="rect">
            <a:avLst/>
          </a:prstGeom>
        </p:spPr>
      </p:pic>
      <p:sp>
        <p:nvSpPr>
          <p:cNvPr id="4" name="Rettangolo 3"/>
          <p:cNvSpPr/>
          <p:nvPr/>
        </p:nvSpPr>
        <p:spPr>
          <a:xfrm>
            <a:off x="386080" y="1310327"/>
            <a:ext cx="45720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it-IT" sz="1600" dirty="0" smtClean="0"/>
              <a:t>2 applicazioni su </a:t>
            </a:r>
            <a:r>
              <a:rPr lang="it-IT" sz="1600" dirty="0" err="1" smtClean="0"/>
              <a:t>pod</a:t>
            </a:r>
            <a:r>
              <a:rPr lang="it-IT" sz="1600" dirty="0" smtClean="0"/>
              <a:t> differenti</a:t>
            </a:r>
          </a:p>
          <a:p>
            <a:pPr marL="285750" indent="-285750">
              <a:buFontTx/>
              <a:buChar char="-"/>
            </a:pPr>
            <a:r>
              <a:rPr lang="it-IT" sz="1600" dirty="0" smtClean="0"/>
              <a:t>Nel container è presente l’applicazione</a:t>
            </a:r>
          </a:p>
          <a:p>
            <a:pPr marL="285750" indent="-285750">
              <a:buFontTx/>
              <a:buChar char="-"/>
            </a:pPr>
            <a:r>
              <a:rPr lang="it-IT" sz="1600" dirty="0" smtClean="0"/>
              <a:t>Il servizio espone l’applicazione</a:t>
            </a:r>
          </a:p>
          <a:p>
            <a:pPr marL="285750" indent="-285750">
              <a:buFontTx/>
              <a:buChar char="-"/>
            </a:pPr>
            <a:endParaRPr lang="it-IT" sz="1600" dirty="0"/>
          </a:p>
          <a:p>
            <a:pPr marL="285750" indent="-285750">
              <a:buFontTx/>
              <a:buChar char="-"/>
            </a:pPr>
            <a:r>
              <a:rPr lang="it-IT" sz="1600" dirty="0" smtClean="0"/>
              <a:t>APP2-SERVICE.DEFAULT.SVC.CLUSTER.LOCAL</a:t>
            </a:r>
          </a:p>
          <a:p>
            <a:pPr marL="285750" indent="-285750">
              <a:buFontTx/>
              <a:buChar char="-"/>
            </a:pPr>
            <a:endParaRPr lang="it-IT" sz="1600" dirty="0" smtClean="0"/>
          </a:p>
          <a:p>
            <a:r>
              <a:rPr lang="it-IT" sz="1600" dirty="0" err="1" smtClean="0"/>
              <a:t>kube-dns</a:t>
            </a:r>
            <a:endParaRPr lang="it-IT" sz="1600" dirty="0" smtClean="0"/>
          </a:p>
          <a:p>
            <a:r>
              <a:rPr lang="en-US" sz="1600" dirty="0" smtClean="0"/>
              <a:t>- </a:t>
            </a:r>
            <a:r>
              <a:rPr lang="en-US" sz="1600" dirty="0" err="1" smtClean="0"/>
              <a:t>kubectl</a:t>
            </a:r>
            <a:r>
              <a:rPr lang="en-US" sz="1600" dirty="0" smtClean="0"/>
              <a:t> </a:t>
            </a:r>
            <a:r>
              <a:rPr lang="en-US" sz="1600" dirty="0"/>
              <a:t>run -</a:t>
            </a:r>
            <a:r>
              <a:rPr lang="en-US" sz="1600" dirty="0" err="1"/>
              <a:t>i</a:t>
            </a:r>
            <a:r>
              <a:rPr lang="en-US" sz="1600" dirty="0"/>
              <a:t> --</a:t>
            </a:r>
            <a:r>
              <a:rPr lang="en-US" sz="1600" dirty="0" err="1"/>
              <a:t>tty</a:t>
            </a:r>
            <a:r>
              <a:rPr lang="en-US" sz="1600" dirty="0"/>
              <a:t> </a:t>
            </a:r>
            <a:r>
              <a:rPr lang="en-US" sz="1600" dirty="0" err="1"/>
              <a:t>busybox</a:t>
            </a:r>
            <a:r>
              <a:rPr lang="en-US" sz="1600" dirty="0"/>
              <a:t> --image=</a:t>
            </a:r>
            <a:r>
              <a:rPr lang="en-US" sz="1600" dirty="0" err="1"/>
              <a:t>busybox</a:t>
            </a:r>
            <a:r>
              <a:rPr lang="en-US" sz="1600" dirty="0"/>
              <a:t> -- </a:t>
            </a:r>
            <a:r>
              <a:rPr lang="en-US" sz="1600" dirty="0" err="1"/>
              <a:t>sh</a:t>
            </a:r>
            <a:r>
              <a:rPr lang="en-US" sz="1600" dirty="0"/>
              <a:t> </a:t>
            </a:r>
            <a:endParaRPr lang="it-IT" sz="1600" dirty="0"/>
          </a:p>
          <a:p>
            <a:r>
              <a:rPr lang="it-IT" sz="1600" dirty="0" smtClean="0"/>
              <a:t>- </a:t>
            </a:r>
            <a:r>
              <a:rPr lang="it-IT" sz="1600" dirty="0" err="1" smtClean="0"/>
              <a:t>cat</a:t>
            </a:r>
            <a:r>
              <a:rPr lang="it-IT" sz="1600" dirty="0" smtClean="0"/>
              <a:t> </a:t>
            </a:r>
            <a:r>
              <a:rPr lang="it-IT" sz="1600" dirty="0"/>
              <a:t>/</a:t>
            </a:r>
            <a:r>
              <a:rPr lang="it-IT" sz="1600" dirty="0" err="1"/>
              <a:t>etc</a:t>
            </a:r>
            <a:r>
              <a:rPr lang="it-IT" sz="1600" dirty="0"/>
              <a:t>/</a:t>
            </a:r>
            <a:r>
              <a:rPr lang="it-IT" sz="1600" dirty="0" err="1"/>
              <a:t>resolv.conf</a:t>
            </a:r>
            <a:endParaRPr lang="it-IT" sz="1600" dirty="0"/>
          </a:p>
          <a:p>
            <a:r>
              <a:rPr lang="it-IT" sz="1600" dirty="0" err="1"/>
              <a:t>nameserver</a:t>
            </a:r>
            <a:r>
              <a:rPr lang="it-IT" sz="1600" dirty="0"/>
              <a:t> 10.96.0.10</a:t>
            </a:r>
          </a:p>
          <a:p>
            <a:r>
              <a:rPr lang="it-IT" sz="1600" dirty="0" err="1"/>
              <a:t>search</a:t>
            </a:r>
            <a:r>
              <a:rPr lang="it-IT" sz="1600" dirty="0"/>
              <a:t> </a:t>
            </a:r>
            <a:r>
              <a:rPr lang="it-IT" sz="1600" dirty="0" err="1"/>
              <a:t>default.svc.cluster.local</a:t>
            </a:r>
            <a:r>
              <a:rPr lang="it-IT" sz="1600" dirty="0"/>
              <a:t> </a:t>
            </a:r>
            <a:r>
              <a:rPr lang="it-IT" sz="1600" dirty="0" err="1"/>
              <a:t>svc.cluster.local</a:t>
            </a:r>
            <a:r>
              <a:rPr lang="it-IT" sz="1600" dirty="0"/>
              <a:t> </a:t>
            </a:r>
            <a:r>
              <a:rPr lang="it-IT" sz="1600" dirty="0" err="1" smtClean="0"/>
              <a:t>cluster.local</a:t>
            </a: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3665969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="" xmlns:a16="http://schemas.microsoft.com/office/drawing/2014/main" id="{08D1FD13-B3F9-494B-B83A-12B13FAD23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81" y="0"/>
          <a:ext cx="12191040" cy="68645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8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="" xmlns:a16="http://schemas.microsoft.com/office/drawing/2014/main" id="{08D1FD13-B3F9-494B-B83A-12B13FAD23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1" y="0"/>
                        <a:ext cx="12191040" cy="68645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62300B4-541E-45F2-879D-DBC856686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FE8ED21C-F83E-41F7-8641-16DE8402FFF0}"/>
              </a:ext>
            </a:extLst>
          </p:cNvPr>
          <p:cNvSpPr/>
          <p:nvPr/>
        </p:nvSpPr>
        <p:spPr>
          <a:xfrm>
            <a:off x="650208" y="3278272"/>
            <a:ext cx="4879872" cy="2460672"/>
          </a:xfrm>
          <a:prstGeom prst="rect">
            <a:avLst/>
          </a:prstGeom>
          <a:solidFill>
            <a:srgbClr val="213C7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it-IT" sz="3810" dirty="0" err="1" smtClean="0">
                <a:latin typeface="Arial Black" panose="020B0A04020102020204" pitchFamily="34" charset="0"/>
              </a:rPr>
              <a:t>Kubernates</a:t>
            </a:r>
            <a:endParaRPr lang="it-IT" sz="3810" dirty="0">
              <a:latin typeface="Arial Black" panose="020B0A040201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5B42237-EBC3-413A-9D91-FF52579900FF}"/>
              </a:ext>
            </a:extLst>
          </p:cNvPr>
          <p:cNvSpPr txBox="1"/>
          <p:nvPr/>
        </p:nvSpPr>
        <p:spPr>
          <a:xfrm>
            <a:off x="664032" y="4105647"/>
            <a:ext cx="4409857" cy="469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49" dirty="0">
                <a:solidFill>
                  <a:schemeClr val="bg1"/>
                </a:solidFill>
                <a:latin typeface="Arial" panose="020B0604020202020204" pitchFamily="34" charset="0"/>
              </a:rPr>
              <a:t>Microservices</a:t>
            </a:r>
            <a:endParaRPr lang="it-IT" sz="2449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90280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ES </a:t>
            </a: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Wordpress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2" name="Segnaposto contenuto 1"/>
          <p:cNvSpPr>
            <a:spLocks noGrp="1"/>
          </p:cNvSpPr>
          <p:nvPr>
            <p:ph idx="1"/>
          </p:nvPr>
        </p:nvSpPr>
        <p:spPr>
          <a:xfrm>
            <a:off x="838201" y="1395213"/>
            <a:ext cx="10515184" cy="4558547"/>
          </a:xfrm>
        </p:spPr>
        <p:txBody>
          <a:bodyPr>
            <a:noAutofit/>
          </a:bodyPr>
          <a:lstStyle/>
          <a:p>
            <a:pPr>
              <a:buFontTx/>
              <a:buChar char="-"/>
            </a:pPr>
            <a:r>
              <a:rPr lang="it-IT" sz="1800" dirty="0" err="1" smtClean="0"/>
              <a:t>Wordpress</a:t>
            </a:r>
            <a:r>
              <a:rPr lang="it-IT" sz="1800" dirty="0" smtClean="0"/>
              <a:t> per funzionare ha bisogno di utilizzare </a:t>
            </a:r>
            <a:r>
              <a:rPr lang="it-IT" sz="1800" dirty="0" err="1" smtClean="0"/>
              <a:t>Mysql</a:t>
            </a:r>
            <a:endParaRPr lang="it-IT" sz="1800" dirty="0" smtClean="0"/>
          </a:p>
          <a:p>
            <a:pPr>
              <a:buFontTx/>
              <a:buChar char="-"/>
            </a:pPr>
            <a:r>
              <a:rPr lang="it-IT" sz="1800" dirty="0" smtClean="0"/>
              <a:t>2 applicativi connessi tra di loro (applicazione PHP e </a:t>
            </a:r>
            <a:r>
              <a:rPr lang="it-IT" sz="1800" dirty="0" err="1" smtClean="0"/>
              <a:t>Mysql</a:t>
            </a:r>
            <a:r>
              <a:rPr lang="it-IT" sz="1800" dirty="0" smtClean="0"/>
              <a:t>)</a:t>
            </a:r>
          </a:p>
          <a:p>
            <a:pPr>
              <a:buFontTx/>
              <a:buChar char="-"/>
            </a:pPr>
            <a:r>
              <a:rPr lang="it-IT" sz="1800" dirty="0" err="1" smtClean="0"/>
              <a:t>Deploy</a:t>
            </a:r>
            <a:r>
              <a:rPr lang="it-IT" sz="1800" dirty="0" smtClean="0"/>
              <a:t> di </a:t>
            </a:r>
            <a:r>
              <a:rPr lang="it-IT" sz="1800" dirty="0" err="1" smtClean="0"/>
              <a:t>Mysql</a:t>
            </a:r>
            <a:r>
              <a:rPr lang="it-IT" sz="1800" dirty="0" smtClean="0"/>
              <a:t> con come: </a:t>
            </a:r>
            <a:r>
              <a:rPr lang="it-IT" sz="1800" dirty="0" err="1" smtClean="0"/>
              <a:t>wordpress-mysql</a:t>
            </a:r>
            <a:r>
              <a:rPr lang="it-IT" sz="1800" dirty="0" smtClean="0"/>
              <a:t>, sulla porta standard 3306</a:t>
            </a:r>
          </a:p>
          <a:p>
            <a:pPr>
              <a:buFontTx/>
              <a:buChar char="-"/>
            </a:pPr>
            <a:r>
              <a:rPr lang="it-IT" sz="1800" dirty="0" err="1" smtClean="0"/>
              <a:t>Deploy</a:t>
            </a:r>
            <a:r>
              <a:rPr lang="it-IT" sz="1800" dirty="0" smtClean="0"/>
              <a:t> </a:t>
            </a:r>
            <a:r>
              <a:rPr lang="it-IT" sz="1800" dirty="0" err="1" smtClean="0"/>
              <a:t>wordpress</a:t>
            </a:r>
            <a:r>
              <a:rPr lang="it-IT" sz="1800" dirty="0" smtClean="0"/>
              <a:t> con nome: </a:t>
            </a:r>
            <a:r>
              <a:rPr lang="it-IT" sz="1800" dirty="0" err="1" smtClean="0"/>
              <a:t>wordpress</a:t>
            </a:r>
            <a:r>
              <a:rPr lang="it-IT" sz="1800" dirty="0" smtClean="0"/>
              <a:t>, configurato per cercare </a:t>
            </a:r>
            <a:r>
              <a:rPr lang="it-IT" sz="1800" dirty="0" err="1" smtClean="0"/>
              <a:t>mysql</a:t>
            </a:r>
            <a:r>
              <a:rPr lang="it-IT" sz="1800" dirty="0" smtClean="0"/>
              <a:t> sull’</a:t>
            </a:r>
            <a:r>
              <a:rPr lang="it-IT" sz="1800" dirty="0" err="1" smtClean="0"/>
              <a:t>hostname</a:t>
            </a:r>
            <a:r>
              <a:rPr lang="it-IT" sz="1800" dirty="0" smtClean="0"/>
              <a:t> </a:t>
            </a:r>
            <a:r>
              <a:rPr lang="it-IT" sz="1800" dirty="0" err="1" smtClean="0"/>
              <a:t>wordpress-mysql</a:t>
            </a:r>
            <a:endParaRPr lang="it-IT" sz="1800" dirty="0" smtClean="0"/>
          </a:p>
          <a:p>
            <a:pPr>
              <a:buFontTx/>
              <a:buChar char="-"/>
            </a:pPr>
            <a:endParaRPr lang="it-IT" sz="1800" dirty="0" smtClean="0"/>
          </a:p>
          <a:p>
            <a:pPr>
              <a:buFontTx/>
              <a:buChar char="-"/>
            </a:pPr>
            <a:r>
              <a:rPr lang="en-US" sz="1800" dirty="0"/>
              <a:t> cd Advanced\ Kubernetes\ Usage/DNS\ and\ Service\ Discovery</a:t>
            </a:r>
            <a:r>
              <a:rPr lang="en-US" sz="1800" dirty="0" smtClean="0"/>
              <a:t>/</a:t>
            </a:r>
          </a:p>
          <a:p>
            <a:pPr lvl="1">
              <a:buFontTx/>
              <a:buChar char="-"/>
            </a:pPr>
            <a:r>
              <a:rPr lang="it-IT" sz="1664" dirty="0" err="1" smtClean="0"/>
              <a:t>kubectl</a:t>
            </a:r>
            <a:r>
              <a:rPr lang="it-IT" sz="1664" dirty="0" smtClean="0"/>
              <a:t> </a:t>
            </a:r>
            <a:r>
              <a:rPr lang="it-IT" sz="1664" dirty="0" err="1" smtClean="0"/>
              <a:t>apply</a:t>
            </a:r>
            <a:r>
              <a:rPr lang="it-IT" sz="1664" dirty="0" smtClean="0"/>
              <a:t> -</a:t>
            </a:r>
            <a:r>
              <a:rPr lang="it-IT" sz="1664" dirty="0"/>
              <a:t>f  </a:t>
            </a:r>
            <a:r>
              <a:rPr lang="it-IT" sz="1664" dirty="0" err="1"/>
              <a:t>mysql-deployment.yaml</a:t>
            </a:r>
            <a:r>
              <a:rPr lang="it-IT" sz="1664" dirty="0"/>
              <a:t> </a:t>
            </a:r>
            <a:endParaRPr lang="it-IT" sz="1664" dirty="0" smtClean="0"/>
          </a:p>
          <a:p>
            <a:pPr lvl="1">
              <a:buFontTx/>
              <a:buChar char="-"/>
            </a:pPr>
            <a:r>
              <a:rPr lang="it-IT" sz="1664" dirty="0" err="1"/>
              <a:t>kubectl</a:t>
            </a:r>
            <a:r>
              <a:rPr lang="it-IT" sz="1664" dirty="0"/>
              <a:t> </a:t>
            </a:r>
            <a:r>
              <a:rPr lang="it-IT" sz="1664" dirty="0" err="1"/>
              <a:t>apply</a:t>
            </a:r>
            <a:r>
              <a:rPr lang="it-IT" sz="1664" dirty="0"/>
              <a:t> -f  </a:t>
            </a:r>
            <a:r>
              <a:rPr lang="it-IT" sz="1664" dirty="0" err="1" smtClean="0"/>
              <a:t>wordpress-deployment.yaml</a:t>
            </a:r>
            <a:r>
              <a:rPr lang="it-IT" sz="1664" dirty="0" smtClean="0"/>
              <a:t> </a:t>
            </a:r>
            <a:endParaRPr lang="it-IT" sz="1664" dirty="0"/>
          </a:p>
          <a:p>
            <a:pPr lvl="1">
              <a:buFontTx/>
              <a:buChar char="-"/>
            </a:pPr>
            <a:r>
              <a:rPr lang="it-IT" sz="1664" dirty="0" err="1" smtClean="0"/>
              <a:t>minikube</a:t>
            </a:r>
            <a:r>
              <a:rPr lang="it-IT" sz="1664" dirty="0" smtClean="0"/>
              <a:t> service </a:t>
            </a:r>
            <a:r>
              <a:rPr lang="it-IT" sz="1664" dirty="0" err="1" smtClean="0"/>
              <a:t>wordpress</a:t>
            </a:r>
            <a:r>
              <a:rPr lang="it-IT" sz="1664" dirty="0" smtClean="0"/>
              <a:t> --</a:t>
            </a:r>
            <a:r>
              <a:rPr lang="it-IT" sz="1664" dirty="0" err="1" smtClean="0"/>
              <a:t>url</a:t>
            </a:r>
            <a:r>
              <a:rPr lang="it-IT" sz="1664" dirty="0" smtClean="0"/>
              <a:t> </a:t>
            </a:r>
          </a:p>
          <a:p>
            <a:pPr>
              <a:buFontTx/>
              <a:buChar char="-"/>
            </a:pPr>
            <a:r>
              <a:rPr lang="it-IT" sz="1800" dirty="0" smtClean="0"/>
              <a:t>Da notare che il servizio di </a:t>
            </a:r>
            <a:r>
              <a:rPr lang="it-IT" sz="1800" dirty="0" err="1" smtClean="0"/>
              <a:t>mysql</a:t>
            </a:r>
            <a:r>
              <a:rPr lang="it-IT" sz="1800" dirty="0" smtClean="0"/>
              <a:t> utilizza il tipo di default «</a:t>
            </a:r>
            <a:r>
              <a:rPr lang="it-IT" sz="1800" dirty="0" err="1" smtClean="0"/>
              <a:t>ClusterIP</a:t>
            </a:r>
            <a:r>
              <a:rPr lang="it-IT" sz="1800" dirty="0" smtClean="0"/>
              <a:t>», mentre </a:t>
            </a:r>
            <a:r>
              <a:rPr lang="it-IT" sz="1800" dirty="0" err="1" smtClean="0"/>
              <a:t>wordpress</a:t>
            </a:r>
            <a:r>
              <a:rPr lang="it-IT" sz="1800" dirty="0" smtClean="0"/>
              <a:t> lo definisce di tipo </a:t>
            </a:r>
            <a:r>
              <a:rPr lang="it-IT" sz="1800" dirty="0" err="1" smtClean="0"/>
              <a:t>LoadBalancar</a:t>
            </a:r>
            <a:r>
              <a:rPr lang="it-IT" sz="1800" dirty="0" smtClean="0"/>
              <a:t> (per esporlo all’esterno del cluster)</a:t>
            </a:r>
          </a:p>
        </p:txBody>
      </p:sp>
    </p:spTree>
    <p:extLst>
      <p:ext uri="{BB962C8B-B14F-4D97-AF65-F5344CB8AC3E}">
        <p14:creationId xmlns:p14="http://schemas.microsoft.com/office/powerpoint/2010/main" val="8502747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</a:rPr>
              <a:t>Approfondimenti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2" name="Segnaposto contenuto 1"/>
          <p:cNvSpPr>
            <a:spLocks noGrp="1"/>
          </p:cNvSpPr>
          <p:nvPr>
            <p:ph idx="1"/>
          </p:nvPr>
        </p:nvSpPr>
        <p:spPr>
          <a:xfrm>
            <a:off x="838201" y="1395213"/>
            <a:ext cx="10515184" cy="4558547"/>
          </a:xfrm>
        </p:spPr>
        <p:txBody>
          <a:bodyPr>
            <a:noAutofit/>
          </a:bodyPr>
          <a:lstStyle/>
          <a:p>
            <a:pPr>
              <a:buFontTx/>
              <a:buChar char="-"/>
            </a:pPr>
            <a:r>
              <a:rPr lang="it-IT" sz="1800" dirty="0">
                <a:hlinkClick r:id="rId3"/>
              </a:rPr>
              <a:t>https://www.mirantis.com/blog/introduction-to-yaml-creating-a-kubernetes-deployment</a:t>
            </a:r>
            <a:r>
              <a:rPr lang="it-IT" sz="1800" dirty="0" smtClean="0">
                <a:hlinkClick r:id="rId3"/>
              </a:rPr>
              <a:t>/</a:t>
            </a:r>
            <a:endParaRPr lang="it-IT" sz="1800" dirty="0" smtClean="0"/>
          </a:p>
          <a:p>
            <a:pPr>
              <a:buFontTx/>
              <a:buChar char="-"/>
            </a:pPr>
            <a:r>
              <a:rPr lang="it-IT" sz="1800" dirty="0">
                <a:hlinkClick r:id="rId4"/>
              </a:rPr>
              <a:t>https://www.mirantis.com/blog/multi-container-pods-and-container-communication-in-kubernetes/</a:t>
            </a:r>
            <a:endParaRPr lang="it-IT" sz="1800" dirty="0" smtClean="0"/>
          </a:p>
        </p:txBody>
      </p:sp>
    </p:spTree>
    <p:extLst>
      <p:ext uri="{BB962C8B-B14F-4D97-AF65-F5344CB8AC3E}">
        <p14:creationId xmlns:p14="http://schemas.microsoft.com/office/powerpoint/2010/main" val="40718335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8687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41E5D202-2222-4783-A087-0F4C596D6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615" y="365126"/>
            <a:ext cx="10514773" cy="538809"/>
          </a:xfrm>
        </p:spPr>
        <p:txBody>
          <a:bodyPr/>
          <a:lstStyle/>
          <a:p>
            <a:r>
              <a:rPr lang="it-IT" dirty="0" smtClean="0"/>
              <a:t>Architettura</a:t>
            </a:r>
            <a:endParaRPr lang="it-IT" dirty="0"/>
          </a:p>
        </p:txBody>
      </p:sp>
      <p:sp>
        <p:nvSpPr>
          <p:cNvPr id="4" name="Segnaposto contenuto 3"/>
          <p:cNvSpPr>
            <a:spLocks noGrp="1"/>
          </p:cNvSpPr>
          <p:nvPr>
            <p:ph idx="1"/>
          </p:nvPr>
        </p:nvSpPr>
        <p:spPr>
          <a:xfrm>
            <a:off x="7805394" y="1194059"/>
            <a:ext cx="3548408" cy="4725234"/>
          </a:xfrm>
        </p:spPr>
        <p:txBody>
          <a:bodyPr/>
          <a:lstStyle/>
          <a:p>
            <a:r>
              <a:rPr lang="it-IT" dirty="0" smtClean="0"/>
              <a:t>Lo sviluppatore/operatore tramite le API interagisce con il cluster</a:t>
            </a:r>
          </a:p>
          <a:p>
            <a:r>
              <a:rPr lang="it-IT" dirty="0" smtClean="0"/>
              <a:t>I </a:t>
            </a:r>
            <a:r>
              <a:rPr lang="it-IT" dirty="0" err="1" smtClean="0"/>
              <a:t>microservizi</a:t>
            </a:r>
            <a:r>
              <a:rPr lang="it-IT" dirty="0" smtClean="0"/>
              <a:t> vengono </a:t>
            </a:r>
            <a:r>
              <a:rPr lang="it-IT" dirty="0" err="1" smtClean="0"/>
              <a:t>deployati</a:t>
            </a:r>
            <a:r>
              <a:rPr lang="it-IT" dirty="0" smtClean="0"/>
              <a:t> sui </a:t>
            </a:r>
            <a:r>
              <a:rPr lang="it-IT" dirty="0" err="1" smtClean="0"/>
              <a:t>pod</a:t>
            </a:r>
            <a:endParaRPr lang="it-IT" dirty="0" smtClean="0"/>
          </a:p>
          <a:p>
            <a:r>
              <a:rPr lang="it-IT" dirty="0" smtClean="0"/>
              <a:t>L’utente finale accede ai nostri servizi</a:t>
            </a:r>
            <a:endParaRPr lang="it-IT" dirty="0"/>
          </a:p>
        </p:txBody>
      </p:sp>
      <p:pic>
        <p:nvPicPr>
          <p:cNvPr id="2050" name="Picture 2" descr="https://bdlguu0syu1idj5d2b4m53mv-wpengine.netdna-ssl.com/wp-content/uploads/2019/01/KubernetesDockerpic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304" y="1194059"/>
            <a:ext cx="7108595" cy="492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332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Node</a:t>
            </a:r>
            <a:r>
              <a:rPr lang="it-IT" dirty="0" smtClean="0"/>
              <a:t>(s)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61947" y="3921551"/>
            <a:ext cx="10891855" cy="1997742"/>
          </a:xfrm>
        </p:spPr>
        <p:txBody>
          <a:bodyPr>
            <a:normAutofit fontScale="92500" lnSpcReduction="20000"/>
          </a:bodyPr>
          <a:lstStyle/>
          <a:p>
            <a:r>
              <a:rPr lang="it-IT" sz="1800" dirty="0" smtClean="0"/>
              <a:t>I nodi sono macchine fisiche (bare metal) o macchine virtuali</a:t>
            </a:r>
          </a:p>
          <a:p>
            <a:r>
              <a:rPr lang="it-IT" sz="1800" dirty="0" smtClean="0"/>
              <a:t>Sui nodi vengono </a:t>
            </a:r>
            <a:r>
              <a:rPr lang="it-IT" sz="1800" dirty="0" err="1" smtClean="0"/>
              <a:t>deployati</a:t>
            </a:r>
            <a:r>
              <a:rPr lang="it-IT" sz="1800" dirty="0" smtClean="0"/>
              <a:t> </a:t>
            </a:r>
            <a:r>
              <a:rPr lang="it-IT" sz="1800" dirty="0" err="1" smtClean="0"/>
              <a:t>microservizi</a:t>
            </a:r>
            <a:r>
              <a:rPr lang="it-IT" sz="1800" dirty="0" smtClean="0"/>
              <a:t> tramite i </a:t>
            </a:r>
            <a:r>
              <a:rPr lang="it-IT" sz="1800" dirty="0" err="1" smtClean="0"/>
              <a:t>Pod</a:t>
            </a:r>
            <a:endParaRPr lang="it-IT" sz="1800" dirty="0" smtClean="0"/>
          </a:p>
          <a:p>
            <a:r>
              <a:rPr lang="it-IT" sz="1800" dirty="0" smtClean="0"/>
              <a:t>Un </a:t>
            </a:r>
            <a:r>
              <a:rPr lang="it-IT" sz="1800" dirty="0" err="1" smtClean="0"/>
              <a:t>pod</a:t>
            </a:r>
            <a:r>
              <a:rPr lang="it-IT" sz="1800" dirty="0" smtClean="0"/>
              <a:t> è un gruppo di uno o più container (come </a:t>
            </a:r>
            <a:r>
              <a:rPr lang="it-IT" sz="1800" dirty="0" err="1" smtClean="0"/>
              <a:t>docker</a:t>
            </a:r>
            <a:r>
              <a:rPr lang="it-IT" sz="1800" dirty="0" smtClean="0"/>
              <a:t>) con un network/</a:t>
            </a:r>
            <a:r>
              <a:rPr lang="it-IT" sz="1800" dirty="0" err="1" smtClean="0"/>
              <a:t>storage</a:t>
            </a:r>
            <a:r>
              <a:rPr lang="it-IT" sz="1800" dirty="0" smtClean="0"/>
              <a:t> condiviso</a:t>
            </a:r>
          </a:p>
          <a:p>
            <a:r>
              <a:rPr lang="it-IT" sz="1800" dirty="0"/>
              <a:t>I </a:t>
            </a:r>
            <a:r>
              <a:rPr lang="it-IT" sz="1800" dirty="0" err="1"/>
              <a:t>pod</a:t>
            </a:r>
            <a:r>
              <a:rPr lang="it-IT" sz="1800" dirty="0"/>
              <a:t> astraggono la rete e lo </a:t>
            </a:r>
            <a:r>
              <a:rPr lang="it-IT" sz="1800" dirty="0" err="1"/>
              <a:t>storage</a:t>
            </a:r>
            <a:r>
              <a:rPr lang="it-IT" sz="1800" dirty="0"/>
              <a:t> dal container </a:t>
            </a:r>
            <a:r>
              <a:rPr lang="it-IT" sz="1800" dirty="0" smtClean="0"/>
              <a:t>sottostante</a:t>
            </a:r>
          </a:p>
          <a:p>
            <a:r>
              <a:rPr lang="it-IT" sz="1800" dirty="0" err="1" smtClean="0"/>
              <a:t>Kubelet</a:t>
            </a:r>
            <a:r>
              <a:rPr lang="it-IT" sz="1800" dirty="0" smtClean="0"/>
              <a:t> riceve direttive dal master e gestisce i </a:t>
            </a:r>
            <a:r>
              <a:rPr lang="it-IT" sz="1800" dirty="0" err="1" smtClean="0"/>
              <a:t>pod</a:t>
            </a:r>
            <a:r>
              <a:rPr lang="it-IT" sz="1800" dirty="0" smtClean="0"/>
              <a:t> (</a:t>
            </a:r>
            <a:r>
              <a:rPr lang="it-IT" sz="1800" dirty="0" err="1" smtClean="0"/>
              <a:t>check</a:t>
            </a:r>
            <a:r>
              <a:rPr lang="it-IT" sz="1800" dirty="0" smtClean="0"/>
              <a:t> presenza e repliche)</a:t>
            </a:r>
          </a:p>
          <a:p>
            <a:r>
              <a:rPr lang="it-IT" sz="1800" dirty="0" err="1" smtClean="0"/>
              <a:t>Kube-proxy</a:t>
            </a:r>
            <a:r>
              <a:rPr lang="it-IT" sz="1800" dirty="0" smtClean="0"/>
              <a:t> esibisce all’esterno i nostri </a:t>
            </a:r>
            <a:r>
              <a:rPr lang="it-IT" sz="1800" dirty="0" err="1" smtClean="0"/>
              <a:t>pod</a:t>
            </a:r>
            <a:r>
              <a:rPr lang="it-IT" sz="1800" dirty="0"/>
              <a:t> </a:t>
            </a:r>
            <a:r>
              <a:rPr lang="it-IT" sz="1800" dirty="0" smtClean="0"/>
              <a:t>(tramite un servizio </a:t>
            </a:r>
            <a:r>
              <a:rPr lang="it-IT" sz="1800" dirty="0" err="1" smtClean="0"/>
              <a:t>loadbalancer</a:t>
            </a:r>
            <a:r>
              <a:rPr lang="it-IT" sz="1800" dirty="0" smtClean="0"/>
              <a:t>)</a:t>
            </a:r>
            <a:endParaRPr lang="it-IT" sz="1800" dirty="0"/>
          </a:p>
          <a:p>
            <a:endParaRPr lang="it-IT" sz="1800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47" y="1050987"/>
            <a:ext cx="5555461" cy="260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194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Hello World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735291" y="1310327"/>
            <a:ext cx="10426045" cy="156966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it-IT" sz="1600" dirty="0" err="1">
                <a:solidFill>
                  <a:schemeClr val="bg1"/>
                </a:solidFill>
              </a:rPr>
              <a:t>kubectl</a:t>
            </a:r>
            <a:r>
              <a:rPr lang="it-IT" sz="1600" dirty="0">
                <a:solidFill>
                  <a:schemeClr val="bg1"/>
                </a:solidFill>
              </a:rPr>
              <a:t> create </a:t>
            </a:r>
            <a:r>
              <a:rPr lang="it-IT" sz="1600" dirty="0" err="1">
                <a:solidFill>
                  <a:schemeClr val="bg1"/>
                </a:solidFill>
              </a:rPr>
              <a:t>deployment</a:t>
            </a:r>
            <a:r>
              <a:rPr lang="it-IT" sz="1600" dirty="0">
                <a:solidFill>
                  <a:schemeClr val="bg1"/>
                </a:solidFill>
              </a:rPr>
              <a:t> hello-</a:t>
            </a:r>
            <a:r>
              <a:rPr lang="it-IT" sz="1600" dirty="0" err="1">
                <a:solidFill>
                  <a:schemeClr val="bg1"/>
                </a:solidFill>
              </a:rPr>
              <a:t>node</a:t>
            </a:r>
            <a:r>
              <a:rPr lang="it-IT" sz="1600" dirty="0">
                <a:solidFill>
                  <a:schemeClr val="bg1"/>
                </a:solidFill>
              </a:rPr>
              <a:t> --</a:t>
            </a:r>
            <a:r>
              <a:rPr lang="it-IT" sz="1600" dirty="0" smtClean="0">
                <a:solidFill>
                  <a:schemeClr val="bg1"/>
                </a:solidFill>
              </a:rPr>
              <a:t>image=k8s.gcr.io/echoserver:1.4</a:t>
            </a:r>
          </a:p>
          <a:p>
            <a:r>
              <a:rPr lang="en-US" sz="1600" dirty="0" err="1">
                <a:solidFill>
                  <a:schemeClr val="bg1"/>
                </a:solidFill>
              </a:rPr>
              <a:t>kubectl</a:t>
            </a:r>
            <a:r>
              <a:rPr lang="en-US" sz="1600" dirty="0">
                <a:solidFill>
                  <a:schemeClr val="bg1"/>
                </a:solidFill>
              </a:rPr>
              <a:t> get deployments</a:t>
            </a:r>
          </a:p>
          <a:p>
            <a:r>
              <a:rPr lang="en-US" sz="1600" dirty="0" err="1">
                <a:solidFill>
                  <a:schemeClr val="bg1"/>
                </a:solidFill>
              </a:rPr>
              <a:t>kubectl</a:t>
            </a:r>
            <a:r>
              <a:rPr lang="en-US" sz="1600" dirty="0">
                <a:solidFill>
                  <a:schemeClr val="bg1"/>
                </a:solidFill>
              </a:rPr>
              <a:t> get </a:t>
            </a:r>
            <a:r>
              <a:rPr lang="en-US" sz="1600" dirty="0" smtClean="0">
                <a:solidFill>
                  <a:schemeClr val="bg1"/>
                </a:solidFill>
              </a:rPr>
              <a:t>pods</a:t>
            </a:r>
          </a:p>
          <a:p>
            <a:r>
              <a:rPr lang="it-IT" sz="1600" dirty="0" err="1">
                <a:solidFill>
                  <a:schemeClr val="bg1"/>
                </a:solidFill>
              </a:rPr>
              <a:t>kubectl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expose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deployment</a:t>
            </a:r>
            <a:r>
              <a:rPr lang="it-IT" sz="1600" dirty="0">
                <a:solidFill>
                  <a:schemeClr val="bg1"/>
                </a:solidFill>
              </a:rPr>
              <a:t> hello-</a:t>
            </a:r>
            <a:r>
              <a:rPr lang="it-IT" sz="1600" dirty="0" err="1">
                <a:solidFill>
                  <a:schemeClr val="bg1"/>
                </a:solidFill>
              </a:rPr>
              <a:t>node</a:t>
            </a:r>
            <a:r>
              <a:rPr lang="it-IT" sz="1600" dirty="0">
                <a:solidFill>
                  <a:schemeClr val="bg1"/>
                </a:solidFill>
              </a:rPr>
              <a:t> --</a:t>
            </a:r>
            <a:r>
              <a:rPr lang="it-IT" sz="1600" dirty="0" err="1">
                <a:solidFill>
                  <a:schemeClr val="bg1"/>
                </a:solidFill>
              </a:rPr>
              <a:t>type</a:t>
            </a:r>
            <a:r>
              <a:rPr lang="it-IT" sz="1600" dirty="0">
                <a:solidFill>
                  <a:schemeClr val="bg1"/>
                </a:solidFill>
              </a:rPr>
              <a:t>=</a:t>
            </a:r>
            <a:r>
              <a:rPr lang="it-IT" sz="1600" dirty="0" err="1">
                <a:solidFill>
                  <a:schemeClr val="bg1"/>
                </a:solidFill>
              </a:rPr>
              <a:t>LoadBalancer</a:t>
            </a:r>
            <a:r>
              <a:rPr lang="it-IT" sz="1600" dirty="0">
                <a:solidFill>
                  <a:schemeClr val="bg1"/>
                </a:solidFill>
              </a:rPr>
              <a:t> --</a:t>
            </a:r>
            <a:r>
              <a:rPr lang="it-IT" sz="1600" dirty="0" err="1">
                <a:solidFill>
                  <a:schemeClr val="bg1"/>
                </a:solidFill>
              </a:rPr>
              <a:t>port</a:t>
            </a:r>
            <a:r>
              <a:rPr lang="it-IT" sz="1600" dirty="0">
                <a:solidFill>
                  <a:schemeClr val="bg1"/>
                </a:solidFill>
              </a:rPr>
              <a:t>=8080</a:t>
            </a:r>
          </a:p>
          <a:p>
            <a:r>
              <a:rPr lang="it-IT" sz="1600" dirty="0" err="1">
                <a:solidFill>
                  <a:schemeClr val="bg1"/>
                </a:solidFill>
              </a:rPr>
              <a:t>kubectl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get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 smtClean="0">
                <a:solidFill>
                  <a:schemeClr val="bg1"/>
                </a:solidFill>
              </a:rPr>
              <a:t>services</a:t>
            </a:r>
            <a:endParaRPr lang="it-IT" sz="1600" dirty="0" smtClean="0">
              <a:solidFill>
                <a:schemeClr val="bg1"/>
              </a:solidFill>
            </a:endParaRPr>
          </a:p>
          <a:p>
            <a:r>
              <a:rPr lang="it-IT" sz="1600" dirty="0" err="1">
                <a:solidFill>
                  <a:schemeClr val="bg1"/>
                </a:solidFill>
              </a:rPr>
              <a:t>minikube</a:t>
            </a:r>
            <a:r>
              <a:rPr lang="it-IT" sz="1600" dirty="0">
                <a:solidFill>
                  <a:schemeClr val="bg1"/>
                </a:solidFill>
              </a:rPr>
              <a:t> service hello-</a:t>
            </a:r>
            <a:r>
              <a:rPr lang="it-IT" sz="1600" dirty="0" err="1">
                <a:solidFill>
                  <a:schemeClr val="bg1"/>
                </a:solidFill>
              </a:rPr>
              <a:t>node</a:t>
            </a:r>
            <a:r>
              <a:rPr lang="it-IT" sz="1600" dirty="0">
                <a:solidFill>
                  <a:schemeClr val="bg1"/>
                </a:solidFill>
              </a:rPr>
              <a:t> --</a:t>
            </a:r>
            <a:r>
              <a:rPr lang="it-IT" sz="1600" dirty="0" err="1">
                <a:solidFill>
                  <a:schemeClr val="bg1"/>
                </a:solidFill>
              </a:rPr>
              <a:t>url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9397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Esempio di Deployment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735292" y="1310327"/>
            <a:ext cx="5297864" cy="255454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it-IT" sz="1600" dirty="0" err="1" smtClean="0">
                <a:solidFill>
                  <a:schemeClr val="bg1"/>
                </a:solidFill>
              </a:rPr>
              <a:t>git</a:t>
            </a:r>
            <a:r>
              <a:rPr lang="it-IT" sz="1600" dirty="0">
                <a:solidFill>
                  <a:schemeClr val="bg1"/>
                </a:solidFill>
              </a:rPr>
              <a:t> clone </a:t>
            </a:r>
            <a:r>
              <a:rPr lang="it-IT" sz="1600" dirty="0">
                <a:solidFill>
                  <a:schemeClr val="bg1"/>
                </a:solidFill>
                <a:hlinkClick r:id="rId3"/>
              </a:rPr>
              <a:t>https://</a:t>
            </a:r>
            <a:r>
              <a:rPr lang="it-IT" sz="1600" dirty="0" smtClean="0">
                <a:solidFill>
                  <a:schemeClr val="bg1"/>
                </a:solidFill>
                <a:hlinkClick r:id="rId3"/>
              </a:rPr>
              <a:t>github.com/LevelUpEducation/kubernetes-demo.git</a:t>
            </a:r>
            <a:endParaRPr lang="it-IT" sz="1600" dirty="0" smtClean="0">
              <a:solidFill>
                <a:schemeClr val="bg1"/>
              </a:solidFill>
            </a:endParaRPr>
          </a:p>
          <a:p>
            <a:endParaRPr lang="it-IT" sz="1600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cd Introduction\ to\ Kubernetes/Your\ First\ k8s\ App</a:t>
            </a:r>
            <a:r>
              <a:rPr lang="en-US" sz="1600" dirty="0" smtClean="0">
                <a:solidFill>
                  <a:schemeClr val="bg1"/>
                </a:solidFill>
              </a:rPr>
              <a:t>/</a:t>
            </a:r>
          </a:p>
          <a:p>
            <a:endParaRPr lang="en-US" sz="1600" dirty="0">
              <a:solidFill>
                <a:schemeClr val="bg1"/>
              </a:solidFill>
            </a:endParaRPr>
          </a:p>
          <a:p>
            <a:r>
              <a:rPr lang="it-IT" sz="1600" dirty="0" err="1">
                <a:solidFill>
                  <a:schemeClr val="bg1"/>
                </a:solidFill>
              </a:rPr>
              <a:t>kubectl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apply</a:t>
            </a:r>
            <a:r>
              <a:rPr lang="it-IT" sz="1600" dirty="0">
                <a:solidFill>
                  <a:schemeClr val="bg1"/>
                </a:solidFill>
              </a:rPr>
              <a:t> -f ./</a:t>
            </a:r>
            <a:r>
              <a:rPr lang="it-IT" sz="1600" dirty="0" err="1">
                <a:solidFill>
                  <a:schemeClr val="bg1"/>
                </a:solidFill>
              </a:rPr>
              <a:t>deployment.yaml</a:t>
            </a:r>
            <a:endParaRPr lang="it-IT" sz="1600" dirty="0">
              <a:solidFill>
                <a:schemeClr val="bg1"/>
              </a:solidFill>
            </a:endParaRPr>
          </a:p>
          <a:p>
            <a:r>
              <a:rPr lang="it-IT" sz="1600" dirty="0" err="1">
                <a:solidFill>
                  <a:schemeClr val="bg1"/>
                </a:solidFill>
              </a:rPr>
              <a:t>kubectl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expose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deployment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tomcat-deployment</a:t>
            </a:r>
            <a:r>
              <a:rPr lang="it-IT" sz="1600" dirty="0">
                <a:solidFill>
                  <a:schemeClr val="bg1"/>
                </a:solidFill>
              </a:rPr>
              <a:t> --</a:t>
            </a:r>
            <a:r>
              <a:rPr lang="it-IT" sz="1600" dirty="0" err="1">
                <a:solidFill>
                  <a:schemeClr val="bg1"/>
                </a:solidFill>
              </a:rPr>
              <a:t>type</a:t>
            </a:r>
            <a:r>
              <a:rPr lang="it-IT" sz="1600" dirty="0">
                <a:solidFill>
                  <a:schemeClr val="bg1"/>
                </a:solidFill>
              </a:rPr>
              <a:t>=</a:t>
            </a:r>
            <a:r>
              <a:rPr lang="it-IT" sz="1600" dirty="0" err="1">
                <a:solidFill>
                  <a:schemeClr val="bg1"/>
                </a:solidFill>
              </a:rPr>
              <a:t>NodePort</a:t>
            </a:r>
            <a:endParaRPr lang="it-IT" sz="1600" dirty="0">
              <a:solidFill>
                <a:schemeClr val="bg1"/>
              </a:solidFill>
            </a:endParaRPr>
          </a:p>
          <a:p>
            <a:r>
              <a:rPr lang="it-IT" sz="1600" dirty="0" err="1">
                <a:solidFill>
                  <a:schemeClr val="bg1"/>
                </a:solidFill>
              </a:rPr>
              <a:t>minikube</a:t>
            </a:r>
            <a:r>
              <a:rPr lang="it-IT" sz="1600" dirty="0">
                <a:solidFill>
                  <a:schemeClr val="bg1"/>
                </a:solidFill>
              </a:rPr>
              <a:t> service </a:t>
            </a:r>
            <a:r>
              <a:rPr lang="it-IT" sz="1600" dirty="0" err="1">
                <a:solidFill>
                  <a:schemeClr val="bg1"/>
                </a:solidFill>
              </a:rPr>
              <a:t>tomcat-deployment</a:t>
            </a:r>
            <a:r>
              <a:rPr lang="it-IT" sz="1600" dirty="0">
                <a:solidFill>
                  <a:schemeClr val="bg1"/>
                </a:solidFill>
              </a:rPr>
              <a:t> --</a:t>
            </a:r>
            <a:r>
              <a:rPr lang="it-IT" sz="1600" dirty="0" err="1">
                <a:solidFill>
                  <a:schemeClr val="bg1"/>
                </a:solidFill>
              </a:rPr>
              <a:t>url</a:t>
            </a:r>
            <a:endParaRPr lang="it-IT" sz="1600" dirty="0">
              <a:solidFill>
                <a:schemeClr val="bg1"/>
              </a:solidFill>
            </a:endParaRPr>
          </a:p>
          <a:p>
            <a:r>
              <a:rPr lang="it-IT" sz="1600" dirty="0" err="1">
                <a:solidFill>
                  <a:schemeClr val="bg1"/>
                </a:solidFill>
              </a:rPr>
              <a:t>curl</a:t>
            </a:r>
            <a:r>
              <a:rPr lang="it-IT" sz="1600" dirty="0">
                <a:solidFill>
                  <a:schemeClr val="bg1"/>
                </a:solidFill>
              </a:rPr>
              <a:t> &lt;URL&gt;</a:t>
            </a:r>
          </a:p>
        </p:txBody>
      </p:sp>
      <p:sp>
        <p:nvSpPr>
          <p:cNvPr id="5" name="Rettangolo 4"/>
          <p:cNvSpPr/>
          <p:nvPr/>
        </p:nvSpPr>
        <p:spPr>
          <a:xfrm>
            <a:off x="6620759" y="1147411"/>
            <a:ext cx="4732626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err="1"/>
              <a:t>apiVersion</a:t>
            </a:r>
            <a:r>
              <a:rPr lang="it-IT" dirty="0"/>
              <a:t>: </a:t>
            </a:r>
            <a:r>
              <a:rPr lang="it-IT" dirty="0" err="1"/>
              <a:t>apps</a:t>
            </a:r>
            <a:r>
              <a:rPr lang="it-IT" dirty="0"/>
              <a:t>/v1</a:t>
            </a:r>
          </a:p>
          <a:p>
            <a:r>
              <a:rPr lang="it-IT" dirty="0" err="1"/>
              <a:t>kind</a:t>
            </a:r>
            <a:r>
              <a:rPr lang="it-IT" dirty="0"/>
              <a:t>: Deployment</a:t>
            </a:r>
          </a:p>
          <a:p>
            <a:r>
              <a:rPr lang="it-IT" dirty="0" err="1"/>
              <a:t>metadata</a:t>
            </a:r>
            <a:r>
              <a:rPr lang="it-IT" dirty="0"/>
              <a:t>:</a:t>
            </a:r>
          </a:p>
          <a:p>
            <a:r>
              <a:rPr lang="it-IT" dirty="0"/>
              <a:t>  </a:t>
            </a:r>
            <a:r>
              <a:rPr lang="it-IT" dirty="0" err="1"/>
              <a:t>name</a:t>
            </a:r>
            <a:r>
              <a:rPr lang="it-IT" dirty="0"/>
              <a:t>: </a:t>
            </a:r>
            <a:r>
              <a:rPr lang="it-IT" dirty="0" err="1"/>
              <a:t>tomcat-deployment</a:t>
            </a:r>
            <a:endParaRPr lang="it-IT" dirty="0"/>
          </a:p>
          <a:p>
            <a:r>
              <a:rPr lang="it-IT" dirty="0" err="1"/>
              <a:t>spec</a:t>
            </a:r>
            <a:r>
              <a:rPr lang="it-IT" dirty="0"/>
              <a:t>:</a:t>
            </a:r>
          </a:p>
          <a:p>
            <a:r>
              <a:rPr lang="it-IT" dirty="0"/>
              <a:t>  </a:t>
            </a:r>
            <a:r>
              <a:rPr lang="it-IT" dirty="0" err="1"/>
              <a:t>selector</a:t>
            </a:r>
            <a:r>
              <a:rPr lang="it-IT" dirty="0"/>
              <a:t>:</a:t>
            </a:r>
          </a:p>
          <a:p>
            <a:r>
              <a:rPr lang="it-IT" dirty="0"/>
              <a:t>    </a:t>
            </a:r>
            <a:r>
              <a:rPr lang="it-IT" dirty="0" err="1"/>
              <a:t>matchLabels</a:t>
            </a:r>
            <a:r>
              <a:rPr lang="it-IT" dirty="0"/>
              <a:t>:</a:t>
            </a:r>
          </a:p>
          <a:p>
            <a:r>
              <a:rPr lang="it-IT" dirty="0"/>
              <a:t>      </a:t>
            </a:r>
            <a:r>
              <a:rPr lang="it-IT" dirty="0" err="1"/>
              <a:t>app</a:t>
            </a:r>
            <a:r>
              <a:rPr lang="it-IT" dirty="0"/>
              <a:t>: </a:t>
            </a:r>
            <a:r>
              <a:rPr lang="it-IT" dirty="0" err="1"/>
              <a:t>tomcat</a:t>
            </a:r>
            <a:endParaRPr lang="it-IT" dirty="0"/>
          </a:p>
          <a:p>
            <a:r>
              <a:rPr lang="it-IT" dirty="0"/>
              <a:t>  </a:t>
            </a:r>
            <a:r>
              <a:rPr lang="it-IT" dirty="0" err="1"/>
              <a:t>replicas</a:t>
            </a:r>
            <a:r>
              <a:rPr lang="it-IT" dirty="0"/>
              <a:t>: 1</a:t>
            </a:r>
          </a:p>
          <a:p>
            <a:r>
              <a:rPr lang="it-IT" dirty="0"/>
              <a:t>  </a:t>
            </a:r>
            <a:r>
              <a:rPr lang="it-IT" dirty="0" err="1"/>
              <a:t>template</a:t>
            </a:r>
            <a:r>
              <a:rPr lang="it-IT" dirty="0"/>
              <a:t>:</a:t>
            </a:r>
          </a:p>
          <a:p>
            <a:r>
              <a:rPr lang="it-IT" dirty="0"/>
              <a:t>    </a:t>
            </a:r>
            <a:r>
              <a:rPr lang="it-IT" dirty="0" err="1"/>
              <a:t>metadata</a:t>
            </a:r>
            <a:r>
              <a:rPr lang="it-IT" dirty="0"/>
              <a:t>:</a:t>
            </a:r>
          </a:p>
          <a:p>
            <a:r>
              <a:rPr lang="it-IT" dirty="0"/>
              <a:t>      </a:t>
            </a:r>
            <a:r>
              <a:rPr lang="it-IT" dirty="0" err="1"/>
              <a:t>labels</a:t>
            </a:r>
            <a:r>
              <a:rPr lang="it-IT" dirty="0"/>
              <a:t>:</a:t>
            </a:r>
          </a:p>
          <a:p>
            <a:r>
              <a:rPr lang="it-IT" dirty="0"/>
              <a:t>        </a:t>
            </a:r>
            <a:r>
              <a:rPr lang="it-IT" dirty="0" err="1"/>
              <a:t>app</a:t>
            </a:r>
            <a:r>
              <a:rPr lang="it-IT" dirty="0"/>
              <a:t>: </a:t>
            </a:r>
            <a:r>
              <a:rPr lang="it-IT" dirty="0" err="1"/>
              <a:t>tomcat</a:t>
            </a:r>
            <a:endParaRPr lang="it-IT" dirty="0"/>
          </a:p>
          <a:p>
            <a:r>
              <a:rPr lang="it-IT" dirty="0"/>
              <a:t>    </a:t>
            </a:r>
            <a:r>
              <a:rPr lang="it-IT" dirty="0" err="1"/>
              <a:t>spec</a:t>
            </a:r>
            <a:r>
              <a:rPr lang="it-IT" dirty="0"/>
              <a:t>:</a:t>
            </a:r>
          </a:p>
          <a:p>
            <a:r>
              <a:rPr lang="it-IT" dirty="0"/>
              <a:t>      containers:</a:t>
            </a:r>
          </a:p>
          <a:p>
            <a:r>
              <a:rPr lang="it-IT" dirty="0"/>
              <a:t>      - </a:t>
            </a:r>
            <a:r>
              <a:rPr lang="it-IT" dirty="0" err="1"/>
              <a:t>name</a:t>
            </a:r>
            <a:r>
              <a:rPr lang="it-IT" dirty="0"/>
              <a:t>: </a:t>
            </a:r>
            <a:r>
              <a:rPr lang="it-IT" dirty="0" err="1"/>
              <a:t>tomcat</a:t>
            </a:r>
            <a:endParaRPr lang="it-IT" dirty="0"/>
          </a:p>
          <a:p>
            <a:r>
              <a:rPr lang="it-IT" dirty="0"/>
              <a:t>        image: tomcat:9.0</a:t>
            </a:r>
          </a:p>
          <a:p>
            <a:r>
              <a:rPr lang="it-IT" dirty="0"/>
              <a:t>        </a:t>
            </a:r>
            <a:r>
              <a:rPr lang="it-IT" dirty="0" err="1"/>
              <a:t>ports</a:t>
            </a:r>
            <a:r>
              <a:rPr lang="it-IT" dirty="0"/>
              <a:t>:</a:t>
            </a:r>
          </a:p>
          <a:p>
            <a:r>
              <a:rPr lang="it-IT" dirty="0"/>
              <a:t>        - </a:t>
            </a:r>
            <a:r>
              <a:rPr lang="it-IT" dirty="0" err="1"/>
              <a:t>containerPort</a:t>
            </a:r>
            <a:r>
              <a:rPr lang="it-IT" dirty="0"/>
              <a:t>: 8080</a:t>
            </a:r>
          </a:p>
          <a:p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09586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=""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611" y="1310327"/>
            <a:ext cx="4355557" cy="4025244"/>
          </a:xfrm>
        </p:spPr>
        <p:txBody>
          <a:bodyPr>
            <a:normAutofit fontScale="92500"/>
          </a:bodyPr>
          <a:lstStyle/>
          <a:p>
            <a:pPr marL="486918" lvl="1" indent="-285750"/>
            <a:r>
              <a:rPr lang="it-IT" sz="1800" dirty="0" err="1" smtClean="0"/>
              <a:t>Stateless</a:t>
            </a:r>
            <a:r>
              <a:rPr lang="it-IT" sz="1800" dirty="0" smtClean="0"/>
              <a:t>/</a:t>
            </a:r>
            <a:r>
              <a:rPr lang="it-IT" sz="1800" dirty="0" err="1" smtClean="0"/>
              <a:t>Statefull</a:t>
            </a:r>
            <a:r>
              <a:rPr lang="it-IT" sz="1800" dirty="0"/>
              <a:t> </a:t>
            </a:r>
            <a:r>
              <a:rPr lang="it-IT" sz="1800" dirty="0" smtClean="0"/>
              <a:t>(I </a:t>
            </a:r>
            <a:r>
              <a:rPr lang="it-IT" sz="1800" dirty="0" err="1" smtClean="0"/>
              <a:t>microservizi</a:t>
            </a:r>
            <a:r>
              <a:rPr lang="it-IT" sz="1800" dirty="0" smtClean="0"/>
              <a:t> devono essere </a:t>
            </a:r>
            <a:r>
              <a:rPr lang="it-IT" sz="1800" dirty="0" err="1" smtClean="0"/>
              <a:t>stateless</a:t>
            </a:r>
            <a:r>
              <a:rPr lang="it-IT" sz="1800" dirty="0" smtClean="0"/>
              <a:t>)</a:t>
            </a:r>
          </a:p>
          <a:p>
            <a:pPr marL="486918" lvl="1" indent="-285750"/>
            <a:r>
              <a:rPr lang="it-IT" sz="1800" dirty="0" err="1" smtClean="0"/>
              <a:t>Kubernates</a:t>
            </a:r>
            <a:r>
              <a:rPr lang="it-IT" sz="1800" dirty="0" smtClean="0"/>
              <a:t> permette di definire delle repliche</a:t>
            </a:r>
          </a:p>
          <a:p>
            <a:pPr marL="944118" lvl="2" indent="-285750"/>
            <a:r>
              <a:rPr lang="it-IT" sz="1732" dirty="0" smtClean="0"/>
              <a:t>Tramite l’attributo «</a:t>
            </a:r>
            <a:r>
              <a:rPr lang="it-IT" sz="1732" dirty="0" err="1" smtClean="0"/>
              <a:t>replicas</a:t>
            </a:r>
            <a:r>
              <a:rPr lang="it-IT" sz="1732" dirty="0" smtClean="0"/>
              <a:t>» nel file di Deployment (metodo raccomandato)</a:t>
            </a:r>
          </a:p>
          <a:p>
            <a:pPr marL="944118" lvl="2" indent="-285750"/>
            <a:r>
              <a:rPr lang="it-IT" sz="1732" dirty="0" smtClean="0"/>
              <a:t>Esistono altri metodi che non vedremo</a:t>
            </a:r>
          </a:p>
          <a:p>
            <a:pPr marL="201168" lvl="1" indent="0">
              <a:buNone/>
            </a:pPr>
            <a:endParaRPr lang="it-IT" sz="1800" dirty="0" smtClean="0"/>
          </a:p>
          <a:p>
            <a:pPr marL="201168" lvl="1" indent="0">
              <a:buNone/>
            </a:pPr>
            <a:r>
              <a:rPr lang="it-IT" sz="1800" dirty="0" err="1" smtClean="0"/>
              <a:t>kubectl</a:t>
            </a:r>
            <a:r>
              <a:rPr lang="it-IT" sz="1800" dirty="0" smtClean="0"/>
              <a:t> scale --</a:t>
            </a:r>
            <a:r>
              <a:rPr lang="it-IT" sz="1800" dirty="0" err="1" smtClean="0"/>
              <a:t>replicas</a:t>
            </a:r>
            <a:r>
              <a:rPr lang="it-IT" sz="1800" dirty="0" smtClean="0"/>
              <a:t>=4 </a:t>
            </a:r>
            <a:r>
              <a:rPr lang="it-IT" sz="1800" dirty="0" err="1" smtClean="0"/>
              <a:t>deployment</a:t>
            </a:r>
            <a:r>
              <a:rPr lang="it-IT" sz="1800" dirty="0"/>
              <a:t> </a:t>
            </a:r>
            <a:r>
              <a:rPr lang="it-IT" sz="1800" dirty="0" smtClean="0"/>
              <a:t>&lt;</a:t>
            </a:r>
            <a:r>
              <a:rPr lang="it-IT" sz="1800" dirty="0" err="1" smtClean="0"/>
              <a:t>name</a:t>
            </a:r>
            <a:r>
              <a:rPr lang="it-IT" sz="1800" dirty="0" smtClean="0"/>
              <a:t>&gt;</a:t>
            </a:r>
          </a:p>
          <a:p>
            <a:pPr marL="201168" lvl="1" indent="0">
              <a:buNone/>
            </a:pPr>
            <a:endParaRPr lang="it-IT" sz="1800" dirty="0"/>
          </a:p>
          <a:p>
            <a:pPr marL="201168" lvl="1" indent="0">
              <a:buNone/>
            </a:pPr>
            <a:r>
              <a:rPr lang="en-US" sz="1800" dirty="0" err="1"/>
              <a:t>kubectl</a:t>
            </a:r>
            <a:r>
              <a:rPr lang="en-US" sz="1800" dirty="0"/>
              <a:t> expose deployment </a:t>
            </a:r>
            <a:r>
              <a:rPr lang="en-US" sz="1800" dirty="0" smtClean="0"/>
              <a:t>&lt;name&gt; </a:t>
            </a:r>
            <a:r>
              <a:rPr lang="en-US" sz="1800" dirty="0"/>
              <a:t>--</a:t>
            </a:r>
            <a:r>
              <a:rPr lang="en-US" sz="1800" dirty="0" smtClean="0"/>
              <a:t>type=</a:t>
            </a:r>
            <a:r>
              <a:rPr lang="en-US" sz="1800" dirty="0" err="1" smtClean="0"/>
              <a:t>LoadBalancer</a:t>
            </a:r>
            <a:r>
              <a:rPr lang="en-US" sz="1800" dirty="0" smtClean="0"/>
              <a:t> --port 8080 [--name xxx]</a:t>
            </a:r>
            <a:endParaRPr lang="it-IT" sz="1800" dirty="0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Scaling</a:t>
            </a: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 / Replication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6095998" y="1310327"/>
            <a:ext cx="5065338" cy="501675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it-IT" sz="1600" dirty="0" err="1">
                <a:solidFill>
                  <a:schemeClr val="bg1"/>
                </a:solidFill>
              </a:rPr>
              <a:t>apiVersion</a:t>
            </a:r>
            <a:r>
              <a:rPr lang="it-IT" sz="1600" dirty="0">
                <a:solidFill>
                  <a:schemeClr val="bg1"/>
                </a:solidFill>
              </a:rPr>
              <a:t>: </a:t>
            </a:r>
            <a:r>
              <a:rPr lang="it-IT" sz="1600" dirty="0" err="1">
                <a:solidFill>
                  <a:schemeClr val="bg1"/>
                </a:solidFill>
              </a:rPr>
              <a:t>apps</a:t>
            </a:r>
            <a:r>
              <a:rPr lang="it-IT" sz="1600" dirty="0">
                <a:solidFill>
                  <a:schemeClr val="bg1"/>
                </a:solidFill>
              </a:rPr>
              <a:t>/v1</a:t>
            </a:r>
          </a:p>
          <a:p>
            <a:r>
              <a:rPr lang="it-IT" sz="1600" dirty="0" err="1">
                <a:solidFill>
                  <a:schemeClr val="bg1"/>
                </a:solidFill>
              </a:rPr>
              <a:t>kind</a:t>
            </a:r>
            <a:r>
              <a:rPr lang="it-IT" sz="1600" dirty="0">
                <a:solidFill>
                  <a:schemeClr val="bg1"/>
                </a:solidFill>
              </a:rPr>
              <a:t>: Deployment</a:t>
            </a:r>
          </a:p>
          <a:p>
            <a:r>
              <a:rPr lang="it-IT" sz="1600" dirty="0" err="1">
                <a:solidFill>
                  <a:schemeClr val="bg1"/>
                </a:solidFill>
              </a:rPr>
              <a:t>metadata</a:t>
            </a:r>
            <a:r>
              <a:rPr lang="it-IT" sz="1600" dirty="0">
                <a:solidFill>
                  <a:schemeClr val="bg1"/>
                </a:solidFill>
              </a:rPr>
              <a:t>:</a:t>
            </a:r>
          </a:p>
          <a:p>
            <a:r>
              <a:rPr lang="it-IT" sz="1600" dirty="0">
                <a:solidFill>
                  <a:schemeClr val="bg1"/>
                </a:solidFill>
              </a:rPr>
              <a:t>  </a:t>
            </a:r>
            <a:r>
              <a:rPr lang="it-IT" sz="1600" dirty="0" err="1">
                <a:solidFill>
                  <a:schemeClr val="bg1"/>
                </a:solidFill>
              </a:rPr>
              <a:t>name</a:t>
            </a:r>
            <a:r>
              <a:rPr lang="it-IT" sz="1600" dirty="0">
                <a:solidFill>
                  <a:schemeClr val="bg1"/>
                </a:solidFill>
              </a:rPr>
              <a:t>: </a:t>
            </a:r>
            <a:r>
              <a:rPr lang="it-IT" sz="1600" dirty="0" err="1">
                <a:solidFill>
                  <a:schemeClr val="bg1"/>
                </a:solidFill>
              </a:rPr>
              <a:t>tomcat-deployment</a:t>
            </a:r>
            <a:endParaRPr lang="it-IT" sz="1600" dirty="0">
              <a:solidFill>
                <a:schemeClr val="bg1"/>
              </a:solidFill>
            </a:endParaRPr>
          </a:p>
          <a:p>
            <a:r>
              <a:rPr lang="it-IT" sz="1600" dirty="0" err="1">
                <a:solidFill>
                  <a:schemeClr val="bg1"/>
                </a:solidFill>
              </a:rPr>
              <a:t>spec</a:t>
            </a:r>
            <a:r>
              <a:rPr lang="it-IT" sz="1600" dirty="0">
                <a:solidFill>
                  <a:schemeClr val="bg1"/>
                </a:solidFill>
              </a:rPr>
              <a:t>:</a:t>
            </a:r>
          </a:p>
          <a:p>
            <a:r>
              <a:rPr lang="it-IT" sz="1600" dirty="0">
                <a:solidFill>
                  <a:schemeClr val="bg1"/>
                </a:solidFill>
              </a:rPr>
              <a:t>  </a:t>
            </a:r>
            <a:r>
              <a:rPr lang="it-IT" sz="1600" dirty="0" err="1">
                <a:solidFill>
                  <a:schemeClr val="bg1"/>
                </a:solidFill>
              </a:rPr>
              <a:t>selector</a:t>
            </a:r>
            <a:r>
              <a:rPr lang="it-IT" sz="1600" dirty="0">
                <a:solidFill>
                  <a:schemeClr val="bg1"/>
                </a:solidFill>
              </a:rPr>
              <a:t>:</a:t>
            </a:r>
          </a:p>
          <a:p>
            <a:r>
              <a:rPr lang="it-IT" sz="1600" dirty="0">
                <a:solidFill>
                  <a:schemeClr val="bg1"/>
                </a:solidFill>
              </a:rPr>
              <a:t>    </a:t>
            </a:r>
            <a:r>
              <a:rPr lang="it-IT" sz="1600" dirty="0" err="1">
                <a:solidFill>
                  <a:schemeClr val="bg1"/>
                </a:solidFill>
              </a:rPr>
              <a:t>matchLabels</a:t>
            </a:r>
            <a:r>
              <a:rPr lang="it-IT" sz="1600" dirty="0">
                <a:solidFill>
                  <a:schemeClr val="bg1"/>
                </a:solidFill>
              </a:rPr>
              <a:t>:</a:t>
            </a:r>
          </a:p>
          <a:p>
            <a:r>
              <a:rPr lang="it-IT" sz="1600" dirty="0">
                <a:solidFill>
                  <a:schemeClr val="bg1"/>
                </a:solidFill>
              </a:rPr>
              <a:t>      </a:t>
            </a:r>
            <a:r>
              <a:rPr lang="it-IT" sz="1600" dirty="0" err="1">
                <a:solidFill>
                  <a:schemeClr val="bg1"/>
                </a:solidFill>
              </a:rPr>
              <a:t>app</a:t>
            </a:r>
            <a:r>
              <a:rPr lang="it-IT" sz="1600" dirty="0">
                <a:solidFill>
                  <a:schemeClr val="bg1"/>
                </a:solidFill>
              </a:rPr>
              <a:t>: </a:t>
            </a:r>
            <a:r>
              <a:rPr lang="it-IT" sz="1600" dirty="0" err="1">
                <a:solidFill>
                  <a:schemeClr val="bg1"/>
                </a:solidFill>
              </a:rPr>
              <a:t>tomcat</a:t>
            </a:r>
            <a:endParaRPr lang="it-IT" sz="1600" dirty="0">
              <a:solidFill>
                <a:schemeClr val="bg1"/>
              </a:solidFill>
            </a:endParaRPr>
          </a:p>
          <a:p>
            <a:r>
              <a:rPr lang="it-IT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 </a:t>
            </a:r>
            <a:r>
              <a:rPr lang="it-IT" sz="16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replicas</a:t>
            </a:r>
            <a:r>
              <a:rPr lang="it-IT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: 1</a:t>
            </a:r>
          </a:p>
          <a:p>
            <a:r>
              <a:rPr lang="it-IT" sz="1600" dirty="0">
                <a:solidFill>
                  <a:schemeClr val="bg1"/>
                </a:solidFill>
              </a:rPr>
              <a:t>  </a:t>
            </a:r>
            <a:r>
              <a:rPr lang="it-IT" sz="1600" dirty="0" err="1">
                <a:solidFill>
                  <a:schemeClr val="bg1"/>
                </a:solidFill>
              </a:rPr>
              <a:t>template</a:t>
            </a:r>
            <a:r>
              <a:rPr lang="it-IT" sz="1600" dirty="0">
                <a:solidFill>
                  <a:schemeClr val="bg1"/>
                </a:solidFill>
              </a:rPr>
              <a:t>:</a:t>
            </a:r>
          </a:p>
          <a:p>
            <a:r>
              <a:rPr lang="it-IT" sz="1600" dirty="0">
                <a:solidFill>
                  <a:schemeClr val="bg1"/>
                </a:solidFill>
              </a:rPr>
              <a:t>    </a:t>
            </a:r>
            <a:r>
              <a:rPr lang="it-IT" sz="1600" dirty="0" err="1">
                <a:solidFill>
                  <a:schemeClr val="bg1"/>
                </a:solidFill>
              </a:rPr>
              <a:t>metadata</a:t>
            </a:r>
            <a:r>
              <a:rPr lang="it-IT" sz="1600" dirty="0">
                <a:solidFill>
                  <a:schemeClr val="bg1"/>
                </a:solidFill>
              </a:rPr>
              <a:t>:</a:t>
            </a:r>
          </a:p>
          <a:p>
            <a:r>
              <a:rPr lang="it-IT" sz="1600" dirty="0">
                <a:solidFill>
                  <a:schemeClr val="bg1"/>
                </a:solidFill>
              </a:rPr>
              <a:t>      </a:t>
            </a:r>
            <a:r>
              <a:rPr lang="it-IT" sz="1600" dirty="0" err="1">
                <a:solidFill>
                  <a:schemeClr val="bg1"/>
                </a:solidFill>
              </a:rPr>
              <a:t>labels</a:t>
            </a:r>
            <a:r>
              <a:rPr lang="it-IT" sz="1600" dirty="0">
                <a:solidFill>
                  <a:schemeClr val="bg1"/>
                </a:solidFill>
              </a:rPr>
              <a:t>:</a:t>
            </a:r>
          </a:p>
          <a:p>
            <a:r>
              <a:rPr lang="it-IT" sz="1600" dirty="0">
                <a:solidFill>
                  <a:schemeClr val="bg1"/>
                </a:solidFill>
              </a:rPr>
              <a:t>        </a:t>
            </a:r>
            <a:r>
              <a:rPr lang="it-IT" sz="1600" dirty="0" err="1">
                <a:solidFill>
                  <a:schemeClr val="bg1"/>
                </a:solidFill>
              </a:rPr>
              <a:t>app</a:t>
            </a:r>
            <a:r>
              <a:rPr lang="it-IT" sz="1600" dirty="0">
                <a:solidFill>
                  <a:schemeClr val="bg1"/>
                </a:solidFill>
              </a:rPr>
              <a:t>: </a:t>
            </a:r>
            <a:r>
              <a:rPr lang="it-IT" sz="1600" dirty="0" err="1">
                <a:solidFill>
                  <a:schemeClr val="bg1"/>
                </a:solidFill>
              </a:rPr>
              <a:t>tomcat</a:t>
            </a:r>
            <a:endParaRPr lang="it-IT" sz="1600" dirty="0">
              <a:solidFill>
                <a:schemeClr val="bg1"/>
              </a:solidFill>
            </a:endParaRPr>
          </a:p>
          <a:p>
            <a:r>
              <a:rPr lang="it-IT" sz="1600" dirty="0">
                <a:solidFill>
                  <a:schemeClr val="bg1"/>
                </a:solidFill>
              </a:rPr>
              <a:t>    </a:t>
            </a:r>
            <a:r>
              <a:rPr lang="it-IT" sz="1600" dirty="0" err="1">
                <a:solidFill>
                  <a:schemeClr val="bg1"/>
                </a:solidFill>
              </a:rPr>
              <a:t>spec</a:t>
            </a:r>
            <a:r>
              <a:rPr lang="it-IT" sz="1600" dirty="0">
                <a:solidFill>
                  <a:schemeClr val="bg1"/>
                </a:solidFill>
              </a:rPr>
              <a:t>:</a:t>
            </a:r>
          </a:p>
          <a:p>
            <a:r>
              <a:rPr lang="it-IT" sz="1600" dirty="0">
                <a:solidFill>
                  <a:schemeClr val="bg1"/>
                </a:solidFill>
              </a:rPr>
              <a:t>      containers:</a:t>
            </a:r>
          </a:p>
          <a:p>
            <a:r>
              <a:rPr lang="it-IT" sz="1600" dirty="0">
                <a:solidFill>
                  <a:schemeClr val="bg1"/>
                </a:solidFill>
              </a:rPr>
              <a:t>      - </a:t>
            </a:r>
            <a:r>
              <a:rPr lang="it-IT" sz="1600" dirty="0" err="1">
                <a:solidFill>
                  <a:schemeClr val="bg1"/>
                </a:solidFill>
              </a:rPr>
              <a:t>name</a:t>
            </a:r>
            <a:r>
              <a:rPr lang="it-IT" sz="1600" dirty="0">
                <a:solidFill>
                  <a:schemeClr val="bg1"/>
                </a:solidFill>
              </a:rPr>
              <a:t>: </a:t>
            </a:r>
            <a:r>
              <a:rPr lang="it-IT" sz="1600" dirty="0" err="1">
                <a:solidFill>
                  <a:schemeClr val="bg1"/>
                </a:solidFill>
              </a:rPr>
              <a:t>tomcat</a:t>
            </a:r>
            <a:endParaRPr lang="it-IT" sz="1600" dirty="0">
              <a:solidFill>
                <a:schemeClr val="bg1"/>
              </a:solidFill>
            </a:endParaRPr>
          </a:p>
          <a:p>
            <a:r>
              <a:rPr lang="it-IT" sz="1600" dirty="0">
                <a:solidFill>
                  <a:schemeClr val="bg1"/>
                </a:solidFill>
              </a:rPr>
              <a:t>        image: tomcat:9.0</a:t>
            </a:r>
          </a:p>
          <a:p>
            <a:r>
              <a:rPr lang="it-IT" sz="1600" dirty="0">
                <a:solidFill>
                  <a:schemeClr val="bg1"/>
                </a:solidFill>
              </a:rPr>
              <a:t>        </a:t>
            </a:r>
            <a:r>
              <a:rPr lang="it-IT" sz="1600" dirty="0" err="1">
                <a:solidFill>
                  <a:schemeClr val="bg1"/>
                </a:solidFill>
              </a:rPr>
              <a:t>ports</a:t>
            </a:r>
            <a:r>
              <a:rPr lang="it-IT" sz="1600" dirty="0">
                <a:solidFill>
                  <a:schemeClr val="bg1"/>
                </a:solidFill>
              </a:rPr>
              <a:t>:</a:t>
            </a:r>
          </a:p>
          <a:p>
            <a:r>
              <a:rPr lang="it-IT" sz="1600" dirty="0">
                <a:solidFill>
                  <a:schemeClr val="bg1"/>
                </a:solidFill>
              </a:rPr>
              <a:t>        - </a:t>
            </a:r>
            <a:r>
              <a:rPr lang="it-IT" sz="1600" dirty="0" err="1">
                <a:solidFill>
                  <a:schemeClr val="bg1"/>
                </a:solidFill>
              </a:rPr>
              <a:t>containerPort</a:t>
            </a:r>
            <a:r>
              <a:rPr lang="it-IT" sz="1600" dirty="0">
                <a:solidFill>
                  <a:schemeClr val="bg1"/>
                </a:solidFill>
              </a:rPr>
              <a:t>: 8080</a:t>
            </a:r>
          </a:p>
          <a:p>
            <a:r>
              <a:rPr lang="it-IT" sz="16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32296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=""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611" y="1310327"/>
            <a:ext cx="4355557" cy="4025244"/>
          </a:xfrm>
        </p:spPr>
        <p:txBody>
          <a:bodyPr>
            <a:normAutofit/>
          </a:bodyPr>
          <a:lstStyle/>
          <a:p>
            <a:pPr marL="486918" lvl="1" indent="-285750"/>
            <a:r>
              <a:rPr lang="it-IT" sz="1800" dirty="0" err="1" smtClean="0"/>
              <a:t>kubectl</a:t>
            </a:r>
            <a:r>
              <a:rPr lang="it-IT" sz="1800" dirty="0" smtClean="0"/>
              <a:t> </a:t>
            </a:r>
            <a:r>
              <a:rPr lang="it-IT" sz="1800" dirty="0" err="1" smtClean="0"/>
              <a:t>describe</a:t>
            </a:r>
            <a:r>
              <a:rPr lang="it-IT" sz="1800" dirty="0" smtClean="0"/>
              <a:t> </a:t>
            </a:r>
            <a:r>
              <a:rPr lang="it-IT" sz="1800" dirty="0" err="1" smtClean="0"/>
              <a:t>services</a:t>
            </a:r>
            <a:r>
              <a:rPr lang="it-IT" sz="1800" dirty="0" smtClean="0"/>
              <a:t> &lt;</a:t>
            </a:r>
            <a:r>
              <a:rPr lang="it-IT" sz="1800" dirty="0" err="1" smtClean="0"/>
              <a:t>name</a:t>
            </a:r>
            <a:r>
              <a:rPr lang="it-IT" sz="1800" dirty="0" smtClean="0"/>
              <a:t>&gt;</a:t>
            </a:r>
            <a:endParaRPr lang="it-IT" sz="1800" dirty="0"/>
          </a:p>
          <a:p>
            <a:pPr marL="486918" lvl="1" indent="-285750"/>
            <a:r>
              <a:rPr lang="it-IT" sz="1800" dirty="0" smtClean="0"/>
              <a:t>L’IP mostrato è interno e per il momento non accessibile</a:t>
            </a:r>
          </a:p>
          <a:p>
            <a:pPr marL="486918" lvl="1" indent="-285750"/>
            <a:r>
              <a:rPr lang="it-IT" sz="1800" dirty="0" err="1"/>
              <a:t>minikube</a:t>
            </a:r>
            <a:r>
              <a:rPr lang="it-IT" sz="1800" dirty="0"/>
              <a:t> service </a:t>
            </a:r>
            <a:r>
              <a:rPr lang="it-IT" sz="1800" dirty="0" smtClean="0"/>
              <a:t>&lt;</a:t>
            </a:r>
            <a:r>
              <a:rPr lang="it-IT" sz="1800" dirty="0" err="1" smtClean="0"/>
              <a:t>name</a:t>
            </a:r>
            <a:r>
              <a:rPr lang="it-IT" sz="1800" dirty="0" smtClean="0"/>
              <a:t>&gt; --</a:t>
            </a:r>
            <a:r>
              <a:rPr lang="it-IT" sz="1800" smtClean="0"/>
              <a:t>url</a:t>
            </a:r>
            <a:endParaRPr lang="it-IT" sz="1800" dirty="0" smtClean="0"/>
          </a:p>
          <a:p>
            <a:pPr marL="486918" lvl="1" indent="-285750"/>
            <a:r>
              <a:rPr lang="it-IT" sz="1800" dirty="0" err="1"/>
              <a:t>curl</a:t>
            </a:r>
            <a:r>
              <a:rPr lang="it-IT" sz="1800" dirty="0"/>
              <a:t> &lt;URL&gt;</a:t>
            </a:r>
          </a:p>
          <a:p>
            <a:pPr marL="201168" lvl="1" indent="0">
              <a:buNone/>
            </a:pPr>
            <a:endParaRPr lang="it-IT" sz="1800" dirty="0" smtClean="0"/>
          </a:p>
          <a:p>
            <a:pPr marL="486918" lvl="1" indent="-285750"/>
            <a:endParaRPr lang="it-IT" sz="1800" dirty="0" smtClean="0"/>
          </a:p>
          <a:p>
            <a:pPr marL="486918" lvl="1" indent="-285750"/>
            <a:endParaRPr lang="it-IT" sz="1800" dirty="0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Scaling</a:t>
            </a: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 / Replication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6095998" y="1310327"/>
            <a:ext cx="5065338" cy="403187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it-IT" sz="1600" dirty="0" err="1">
                <a:solidFill>
                  <a:schemeClr val="bg1"/>
                </a:solidFill>
              </a:rPr>
              <a:t>Name</a:t>
            </a:r>
            <a:r>
              <a:rPr lang="it-IT" sz="1600" dirty="0">
                <a:solidFill>
                  <a:schemeClr val="bg1"/>
                </a:solidFill>
              </a:rPr>
              <a:t>:                     </a:t>
            </a:r>
            <a:r>
              <a:rPr lang="it-IT" sz="1600" dirty="0" err="1">
                <a:solidFill>
                  <a:schemeClr val="bg1"/>
                </a:solidFill>
              </a:rPr>
              <a:t>tomcat-deployment-balanced</a:t>
            </a:r>
            <a:endParaRPr lang="it-IT" sz="1600" dirty="0">
              <a:solidFill>
                <a:schemeClr val="bg1"/>
              </a:solidFill>
            </a:endParaRPr>
          </a:p>
          <a:p>
            <a:r>
              <a:rPr lang="it-IT" sz="1600" dirty="0" err="1">
                <a:solidFill>
                  <a:schemeClr val="bg1"/>
                </a:solidFill>
              </a:rPr>
              <a:t>Namespace</a:t>
            </a:r>
            <a:r>
              <a:rPr lang="it-IT" sz="1600" dirty="0">
                <a:solidFill>
                  <a:schemeClr val="bg1"/>
                </a:solidFill>
              </a:rPr>
              <a:t>:                default</a:t>
            </a:r>
          </a:p>
          <a:p>
            <a:r>
              <a:rPr lang="it-IT" sz="1600" dirty="0" err="1">
                <a:solidFill>
                  <a:schemeClr val="bg1"/>
                </a:solidFill>
              </a:rPr>
              <a:t>Labels</a:t>
            </a:r>
            <a:r>
              <a:rPr lang="it-IT" sz="1600" dirty="0">
                <a:solidFill>
                  <a:schemeClr val="bg1"/>
                </a:solidFill>
              </a:rPr>
              <a:t>:                   &lt;none&gt;</a:t>
            </a:r>
          </a:p>
          <a:p>
            <a:r>
              <a:rPr lang="it-IT" sz="1600" dirty="0" err="1">
                <a:solidFill>
                  <a:schemeClr val="bg1"/>
                </a:solidFill>
              </a:rPr>
              <a:t>Annotations</a:t>
            </a:r>
            <a:r>
              <a:rPr lang="it-IT" sz="1600" dirty="0">
                <a:solidFill>
                  <a:schemeClr val="bg1"/>
                </a:solidFill>
              </a:rPr>
              <a:t>:              &lt;none&gt;</a:t>
            </a:r>
          </a:p>
          <a:p>
            <a:r>
              <a:rPr lang="it-IT" sz="1600" dirty="0" err="1">
                <a:solidFill>
                  <a:schemeClr val="bg1"/>
                </a:solidFill>
              </a:rPr>
              <a:t>Selector</a:t>
            </a:r>
            <a:r>
              <a:rPr lang="it-IT" sz="1600" dirty="0">
                <a:solidFill>
                  <a:schemeClr val="bg1"/>
                </a:solidFill>
              </a:rPr>
              <a:t>:                 </a:t>
            </a:r>
            <a:r>
              <a:rPr lang="it-IT" sz="1600" dirty="0" err="1">
                <a:solidFill>
                  <a:schemeClr val="bg1"/>
                </a:solidFill>
              </a:rPr>
              <a:t>app</a:t>
            </a:r>
            <a:r>
              <a:rPr lang="it-IT" sz="1600" dirty="0">
                <a:solidFill>
                  <a:schemeClr val="bg1"/>
                </a:solidFill>
              </a:rPr>
              <a:t>=</a:t>
            </a:r>
            <a:r>
              <a:rPr lang="it-IT" sz="1600" dirty="0" err="1">
                <a:solidFill>
                  <a:schemeClr val="bg1"/>
                </a:solidFill>
              </a:rPr>
              <a:t>tomcat</a:t>
            </a:r>
            <a:endParaRPr lang="it-IT" sz="1600" dirty="0">
              <a:solidFill>
                <a:schemeClr val="bg1"/>
              </a:solidFill>
            </a:endParaRPr>
          </a:p>
          <a:p>
            <a:r>
              <a:rPr lang="it-IT" sz="1600" dirty="0" err="1">
                <a:solidFill>
                  <a:schemeClr val="bg1"/>
                </a:solidFill>
              </a:rPr>
              <a:t>Type</a:t>
            </a:r>
            <a:r>
              <a:rPr lang="it-IT" sz="1600" dirty="0">
                <a:solidFill>
                  <a:schemeClr val="bg1"/>
                </a:solidFill>
              </a:rPr>
              <a:t>:                     </a:t>
            </a:r>
            <a:r>
              <a:rPr lang="it-IT" sz="1600" dirty="0" err="1">
                <a:solidFill>
                  <a:schemeClr val="bg1"/>
                </a:solidFill>
              </a:rPr>
              <a:t>LoadBalancer</a:t>
            </a:r>
            <a:endParaRPr lang="it-IT" sz="1600" dirty="0">
              <a:solidFill>
                <a:schemeClr val="bg1"/>
              </a:solidFill>
            </a:endParaRPr>
          </a:p>
          <a:p>
            <a:r>
              <a:rPr lang="it-IT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IP:                       10.103.94.171</a:t>
            </a:r>
          </a:p>
          <a:p>
            <a:r>
              <a:rPr lang="it-IT" sz="1600" dirty="0">
                <a:solidFill>
                  <a:schemeClr val="bg1"/>
                </a:solidFill>
              </a:rPr>
              <a:t>Port:                     &lt;</a:t>
            </a:r>
            <a:r>
              <a:rPr lang="it-IT" sz="1600" dirty="0" err="1">
                <a:solidFill>
                  <a:schemeClr val="bg1"/>
                </a:solidFill>
              </a:rPr>
              <a:t>unset</a:t>
            </a:r>
            <a:r>
              <a:rPr lang="it-IT" sz="1600" dirty="0">
                <a:solidFill>
                  <a:schemeClr val="bg1"/>
                </a:solidFill>
              </a:rPr>
              <a:t>&gt;  8080/TCP</a:t>
            </a:r>
          </a:p>
          <a:p>
            <a:r>
              <a:rPr lang="it-IT" sz="1600" dirty="0" err="1">
                <a:solidFill>
                  <a:schemeClr val="bg1"/>
                </a:solidFill>
              </a:rPr>
              <a:t>TargetPort</a:t>
            </a:r>
            <a:r>
              <a:rPr lang="it-IT" sz="1600" dirty="0">
                <a:solidFill>
                  <a:schemeClr val="bg1"/>
                </a:solidFill>
              </a:rPr>
              <a:t>:               8080/TCP</a:t>
            </a:r>
          </a:p>
          <a:p>
            <a:r>
              <a:rPr lang="it-IT" sz="1600" dirty="0" err="1">
                <a:solidFill>
                  <a:schemeClr val="bg1"/>
                </a:solidFill>
              </a:rPr>
              <a:t>NodePort</a:t>
            </a:r>
            <a:r>
              <a:rPr lang="it-IT" sz="1600" dirty="0">
                <a:solidFill>
                  <a:schemeClr val="bg1"/>
                </a:solidFill>
              </a:rPr>
              <a:t>:                 &lt;</a:t>
            </a:r>
            <a:r>
              <a:rPr lang="it-IT" sz="1600" dirty="0" err="1">
                <a:solidFill>
                  <a:schemeClr val="bg1"/>
                </a:solidFill>
              </a:rPr>
              <a:t>unset</a:t>
            </a:r>
            <a:r>
              <a:rPr lang="it-IT" sz="1600" dirty="0">
                <a:solidFill>
                  <a:schemeClr val="bg1"/>
                </a:solidFill>
              </a:rPr>
              <a:t>&gt;  32597/TCP</a:t>
            </a:r>
          </a:p>
          <a:p>
            <a:r>
              <a:rPr lang="it-IT" sz="1600" dirty="0" err="1">
                <a:solidFill>
                  <a:schemeClr val="bg1"/>
                </a:solidFill>
              </a:rPr>
              <a:t>Endpoints</a:t>
            </a:r>
            <a:r>
              <a:rPr lang="it-IT" sz="1600" dirty="0">
                <a:solidFill>
                  <a:schemeClr val="bg1"/>
                </a:solidFill>
              </a:rPr>
              <a:t>:                172.18.0.10:8080,172.18.0.3:8080,172.18.0.7:8080 + 2 more...</a:t>
            </a:r>
          </a:p>
          <a:p>
            <a:r>
              <a:rPr lang="it-IT" sz="1600" dirty="0">
                <a:solidFill>
                  <a:schemeClr val="bg1"/>
                </a:solidFill>
              </a:rPr>
              <a:t>Session </a:t>
            </a:r>
            <a:r>
              <a:rPr lang="it-IT" sz="1600" dirty="0" err="1">
                <a:solidFill>
                  <a:schemeClr val="bg1"/>
                </a:solidFill>
              </a:rPr>
              <a:t>Affinity</a:t>
            </a:r>
            <a:r>
              <a:rPr lang="it-IT" sz="1600" dirty="0">
                <a:solidFill>
                  <a:schemeClr val="bg1"/>
                </a:solidFill>
              </a:rPr>
              <a:t>:         None</a:t>
            </a:r>
          </a:p>
          <a:p>
            <a:r>
              <a:rPr lang="it-IT" sz="1600" dirty="0" err="1">
                <a:solidFill>
                  <a:schemeClr val="bg1"/>
                </a:solidFill>
              </a:rPr>
              <a:t>External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Traffic</a:t>
            </a:r>
            <a:r>
              <a:rPr lang="it-IT" sz="1600" dirty="0">
                <a:solidFill>
                  <a:schemeClr val="bg1"/>
                </a:solidFill>
              </a:rPr>
              <a:t> Policy:  Cluster</a:t>
            </a:r>
          </a:p>
          <a:p>
            <a:r>
              <a:rPr lang="it-IT" sz="1600" dirty="0" err="1">
                <a:solidFill>
                  <a:schemeClr val="bg1"/>
                </a:solidFill>
              </a:rPr>
              <a:t>Events</a:t>
            </a:r>
            <a:r>
              <a:rPr lang="it-IT" sz="1600" dirty="0">
                <a:solidFill>
                  <a:schemeClr val="bg1"/>
                </a:solidFill>
              </a:rPr>
              <a:t>:                   &lt;none&gt;</a:t>
            </a:r>
          </a:p>
        </p:txBody>
      </p:sp>
    </p:spTree>
    <p:extLst>
      <p:ext uri="{BB962C8B-B14F-4D97-AF65-F5344CB8AC3E}">
        <p14:creationId xmlns:p14="http://schemas.microsoft.com/office/powerpoint/2010/main" val="4067408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=""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611" y="1310327"/>
            <a:ext cx="9398898" cy="3337087"/>
          </a:xfrm>
        </p:spPr>
        <p:txBody>
          <a:bodyPr>
            <a:normAutofit/>
          </a:bodyPr>
          <a:lstStyle/>
          <a:p>
            <a:pPr marL="486918" lvl="1" indent="-285750"/>
            <a:r>
              <a:rPr lang="it-IT" sz="1800" dirty="0" smtClean="0"/>
              <a:t>I Deployment sono degli oggetti di alto livello, che definiscono lo stato desiderato di un applicazione</a:t>
            </a:r>
          </a:p>
          <a:p>
            <a:pPr marL="486918" lvl="1" indent="-285750"/>
            <a:r>
              <a:rPr lang="it-IT" sz="1800" dirty="0" smtClean="0"/>
              <a:t>Un </a:t>
            </a:r>
            <a:r>
              <a:rPr lang="it-IT" sz="1800" dirty="0" err="1" smtClean="0"/>
              <a:t>deployment</a:t>
            </a:r>
            <a:r>
              <a:rPr lang="it-IT" sz="1800" dirty="0" smtClean="0"/>
              <a:t> è principalmente costituito dai POD</a:t>
            </a:r>
          </a:p>
          <a:p>
            <a:pPr marL="486918" lvl="1" indent="-285750"/>
            <a:r>
              <a:rPr lang="it-IT" sz="1800" dirty="0" smtClean="0"/>
              <a:t>Tramite i Deployment Objects possiamo</a:t>
            </a:r>
          </a:p>
          <a:p>
            <a:pPr marL="944118" lvl="2" indent="-285750"/>
            <a:r>
              <a:rPr lang="it-IT" sz="1732" dirty="0" smtClean="0"/>
              <a:t>Creare un nuovo </a:t>
            </a:r>
            <a:r>
              <a:rPr lang="it-IT" sz="1732" dirty="0" err="1" smtClean="0"/>
              <a:t>deploymnent</a:t>
            </a:r>
            <a:endParaRPr lang="it-IT" sz="1732" dirty="0" smtClean="0"/>
          </a:p>
          <a:p>
            <a:pPr marL="944118" lvl="2" indent="-285750"/>
            <a:r>
              <a:rPr lang="it-IT" sz="1732" dirty="0" smtClean="0"/>
              <a:t>Aggiornare un </a:t>
            </a:r>
            <a:r>
              <a:rPr lang="it-IT" sz="1732" dirty="0" err="1" smtClean="0"/>
              <a:t>deployment</a:t>
            </a:r>
            <a:r>
              <a:rPr lang="it-IT" sz="1732" dirty="0" smtClean="0"/>
              <a:t> esistente (senza per forza modificare il file, es repliche)</a:t>
            </a:r>
          </a:p>
          <a:p>
            <a:pPr marL="944118" lvl="2" indent="-285750"/>
            <a:r>
              <a:rPr lang="it-IT" sz="1732" dirty="0" smtClean="0"/>
              <a:t>Effettuare gli aggiornamenti dei nostri </a:t>
            </a:r>
            <a:r>
              <a:rPr lang="it-IT" sz="1732" dirty="0" err="1" smtClean="0"/>
              <a:t>pod</a:t>
            </a:r>
            <a:r>
              <a:rPr lang="it-IT" sz="1732" dirty="0" smtClean="0"/>
              <a:t>, senza causare dei disservizi (il servizio si aggiorna man mano nelle varie repliche)</a:t>
            </a:r>
          </a:p>
          <a:p>
            <a:pPr marL="944118" lvl="2" indent="-285750"/>
            <a:r>
              <a:rPr lang="it-IT" sz="1732" dirty="0" err="1" smtClean="0"/>
              <a:t>Rollback</a:t>
            </a:r>
            <a:r>
              <a:rPr lang="it-IT" sz="1732" dirty="0" smtClean="0"/>
              <a:t> su versioni precedenti</a:t>
            </a:r>
          </a:p>
          <a:p>
            <a:pPr marL="944118" lvl="2" indent="-285750"/>
            <a:r>
              <a:rPr lang="it-IT" sz="1732" dirty="0" smtClean="0"/>
              <a:t>Pause/</a:t>
            </a:r>
            <a:r>
              <a:rPr lang="it-IT" sz="1732" dirty="0" err="1" smtClean="0"/>
              <a:t>Resume</a:t>
            </a:r>
            <a:r>
              <a:rPr lang="it-IT" sz="1732" dirty="0" smtClean="0"/>
              <a:t> dell’interno applicativo</a:t>
            </a:r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Deployment</a:t>
            </a:r>
            <a:endParaRPr lang="en-US" sz="3265" i="1" dirty="0">
              <a:solidFill>
                <a:srgbClr val="FF0000"/>
              </a:solidFill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668927" y="4524866"/>
            <a:ext cx="11453944" cy="156966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</a:rPr>
              <a:t>kubectl</a:t>
            </a:r>
            <a:r>
              <a:rPr lang="en-US" sz="1600" dirty="0">
                <a:solidFill>
                  <a:schemeClr val="bg1"/>
                </a:solidFill>
              </a:rPr>
              <a:t> get </a:t>
            </a:r>
            <a:r>
              <a:rPr lang="en-US" sz="1600" dirty="0" smtClean="0">
                <a:solidFill>
                  <a:schemeClr val="bg1"/>
                </a:solidFill>
              </a:rPr>
              <a:t>deployments</a:t>
            </a:r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 err="1">
                <a:solidFill>
                  <a:schemeClr val="bg1"/>
                </a:solidFill>
              </a:rPr>
              <a:t>kubectl</a:t>
            </a:r>
            <a:r>
              <a:rPr lang="en-US" sz="1600" dirty="0">
                <a:solidFill>
                  <a:schemeClr val="bg1"/>
                </a:solidFill>
              </a:rPr>
              <a:t> rollout status </a:t>
            </a:r>
            <a:r>
              <a:rPr lang="en-US" sz="1600" dirty="0" smtClean="0">
                <a:solidFill>
                  <a:schemeClr val="bg1"/>
                </a:solidFill>
              </a:rPr>
              <a:t>deployment &lt;name&gt;</a:t>
            </a:r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 err="1">
                <a:solidFill>
                  <a:schemeClr val="bg1"/>
                </a:solidFill>
              </a:rPr>
              <a:t>kubectl</a:t>
            </a:r>
            <a:r>
              <a:rPr lang="en-US" sz="1600" dirty="0">
                <a:solidFill>
                  <a:schemeClr val="bg1"/>
                </a:solidFill>
              </a:rPr>
              <a:t> set </a:t>
            </a:r>
            <a:r>
              <a:rPr lang="en-US" sz="1600" dirty="0" smtClean="0">
                <a:solidFill>
                  <a:schemeClr val="bg1"/>
                </a:solidFill>
              </a:rPr>
              <a:t>image deployment/&lt;name&gt; &lt;container-name&gt;:&lt;image&gt;</a:t>
            </a:r>
          </a:p>
          <a:p>
            <a:r>
              <a:rPr lang="en-US" sz="1600" dirty="0">
                <a:solidFill>
                  <a:schemeClr val="bg1"/>
                </a:solidFill>
              </a:rPr>
              <a:t>	</a:t>
            </a:r>
            <a:r>
              <a:rPr lang="en-US" sz="1600" dirty="0" err="1" smtClean="0">
                <a:solidFill>
                  <a:schemeClr val="bg1"/>
                </a:solidFill>
              </a:rPr>
              <a:t>es</a:t>
            </a:r>
            <a:r>
              <a:rPr lang="en-US" sz="1600" dirty="0" smtClean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kubectl</a:t>
            </a:r>
            <a:r>
              <a:rPr lang="en-US" sz="1600" dirty="0">
                <a:solidFill>
                  <a:schemeClr val="bg1"/>
                </a:solidFill>
              </a:rPr>
              <a:t> set image deployment tomcat-deployment tomcat=tomcat:9.0.1</a:t>
            </a:r>
          </a:p>
          <a:p>
            <a:r>
              <a:rPr lang="en-US" sz="1600" dirty="0" err="1">
                <a:solidFill>
                  <a:schemeClr val="bg1"/>
                </a:solidFill>
              </a:rPr>
              <a:t>kubectl</a:t>
            </a:r>
            <a:r>
              <a:rPr lang="en-US" sz="1600" dirty="0">
                <a:solidFill>
                  <a:schemeClr val="bg1"/>
                </a:solidFill>
              </a:rPr>
              <a:t> rollout </a:t>
            </a:r>
            <a:r>
              <a:rPr lang="en-US" sz="1600" dirty="0" smtClean="0">
                <a:solidFill>
                  <a:schemeClr val="bg1"/>
                </a:solidFill>
              </a:rPr>
              <a:t>history </a:t>
            </a:r>
            <a:r>
              <a:rPr lang="en-US" sz="1600" dirty="0">
                <a:solidFill>
                  <a:schemeClr val="bg1"/>
                </a:solidFill>
              </a:rPr>
              <a:t>deployment/&lt;name&gt; </a:t>
            </a:r>
            <a:endParaRPr lang="en-US" sz="1600" dirty="0" smtClean="0">
              <a:solidFill>
                <a:schemeClr val="bg1"/>
              </a:solidFill>
            </a:endParaRPr>
          </a:p>
          <a:p>
            <a:r>
              <a:rPr lang="en-US" sz="1600" dirty="0" err="1">
                <a:solidFill>
                  <a:schemeClr val="bg1"/>
                </a:solidFill>
              </a:rPr>
              <a:t>kubectl</a:t>
            </a:r>
            <a:r>
              <a:rPr lang="en-US" sz="1600" dirty="0">
                <a:solidFill>
                  <a:schemeClr val="bg1"/>
                </a:solidFill>
              </a:rPr>
              <a:t> rollout history deployment/&lt;name&gt; </a:t>
            </a:r>
            <a:r>
              <a:rPr lang="it-IT" sz="1600" dirty="0" smtClean="0">
                <a:solidFill>
                  <a:schemeClr val="bg1"/>
                </a:solidFill>
              </a:rPr>
              <a:t>--</a:t>
            </a:r>
            <a:r>
              <a:rPr lang="it-IT" sz="1600" dirty="0" err="1" smtClean="0">
                <a:solidFill>
                  <a:schemeClr val="bg1"/>
                </a:solidFill>
              </a:rPr>
              <a:t>revision</a:t>
            </a:r>
            <a:r>
              <a:rPr lang="it-IT" sz="1600" dirty="0" smtClean="0">
                <a:solidFill>
                  <a:schemeClr val="bg1"/>
                </a:solidFill>
              </a:rPr>
              <a:t>=x</a:t>
            </a:r>
            <a:endParaRPr lang="it-IT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793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788</TotalTime>
  <Words>1323</Words>
  <Application>Microsoft Office PowerPoint</Application>
  <PresentationFormat>Widescreen</PresentationFormat>
  <Paragraphs>285</Paragraphs>
  <Slides>22</Slides>
  <Notes>18</Notes>
  <HiddenSlides>0</HiddenSlides>
  <MMClips>0</MMClips>
  <ScaleCrop>false</ScaleCrop>
  <HeadingPairs>
    <vt:vector size="8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Server OLE incorporati</vt:lpstr>
      </vt:variant>
      <vt:variant>
        <vt:i4>0</vt:i4>
      </vt:variant>
      <vt:variant>
        <vt:lpstr>Titoli diapositive</vt:lpstr>
      </vt:variant>
      <vt:variant>
        <vt:i4>22</vt:i4>
      </vt:variant>
    </vt:vector>
  </HeadingPairs>
  <TitlesOfParts>
    <vt:vector size="29" baseType="lpstr">
      <vt:lpstr>Arial</vt:lpstr>
      <vt:lpstr>Arial Black</vt:lpstr>
      <vt:lpstr>Calibri</vt:lpstr>
      <vt:lpstr>Calibri Light</vt:lpstr>
      <vt:lpstr>Dosis</vt:lpstr>
      <vt:lpstr>Sniglet</vt:lpstr>
      <vt:lpstr>Office Theme</vt:lpstr>
      <vt:lpstr>Presentazione standard di PowerPoint</vt:lpstr>
      <vt:lpstr>Presentazione standard di PowerPoint</vt:lpstr>
      <vt:lpstr>Architettura</vt:lpstr>
      <vt:lpstr>Node(s)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Melchiorre</dc:creator>
  <cp:lastModifiedBy>Giovanni De Palma</cp:lastModifiedBy>
  <cp:revision>96</cp:revision>
  <dcterms:created xsi:type="dcterms:W3CDTF">2020-04-23T07:04:24Z</dcterms:created>
  <dcterms:modified xsi:type="dcterms:W3CDTF">2020-07-16T12:55:09Z</dcterms:modified>
</cp:coreProperties>
</file>

<file path=docProps/thumbnail.jpeg>
</file>